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10.xml"/>
  <Override ContentType="application/vnd.openxmlformats-officedocument.presentationml.comments+xml" PartName="/ppt/comments/comment8.xml"/>
  <Override ContentType="application/vnd.openxmlformats-officedocument.presentationml.comments+xml" PartName="/ppt/comments/comment6.xml"/>
  <Override ContentType="application/vnd.openxmlformats-officedocument.presentationml.comments+xml" PartName="/ppt/comments/comment3.xml"/>
  <Override ContentType="application/vnd.openxmlformats-officedocument.presentationml.comments+xml" PartName="/ppt/comments/comment13.xml"/>
  <Override ContentType="application/vnd.openxmlformats-officedocument.presentationml.comments+xml" PartName="/ppt/comments/comment11.xml"/>
  <Override ContentType="application/vnd.openxmlformats-officedocument.presentationml.comments+xml" PartName="/ppt/comments/comment2.xml"/>
  <Override ContentType="application/vnd.openxmlformats-officedocument.presentationml.comments+xml" PartName="/ppt/comments/comment5.xml"/>
  <Override ContentType="application/vnd.openxmlformats-officedocument.presentationml.comments+xml" PartName="/ppt/comments/comment7.xml"/>
  <Override ContentType="application/vnd.openxmlformats-officedocument.presentationml.comments+xml" PartName="/ppt/comments/comment4.xml"/>
  <Override ContentType="application/vnd.openxmlformats-officedocument.presentationml.comments+xml" PartName="/ppt/comments/comment9.xml"/>
  <Override ContentType="application/vnd.openxmlformats-officedocument.presentationml.comments+xml" PartName="/ppt/comments/comment12.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embeddedFontLst>
    <p:embeddedFont>
      <p:font typeface="Raleway"/>
      <p:regular r:id="rId29"/>
      <p:bold r:id="rId30"/>
      <p:italic r:id="rId31"/>
      <p:boldItalic r:id="rId32"/>
    </p:embeddedFont>
    <p:embeddedFont>
      <p:font typeface="Economica"/>
      <p:regular r:id="rId33"/>
      <p:bold r:id="rId34"/>
      <p:italic r:id="rId35"/>
      <p:boldItalic r:id="rId36"/>
    </p:embeddedFont>
    <p:embeddedFont>
      <p:font typeface="Comfortaa Regular"/>
      <p:regular r:id="rId37"/>
      <p:bold r:id="rId38"/>
    </p:embeddedFont>
    <p:embeddedFont>
      <p:font typeface="Average"/>
      <p:regular r:id="rId39"/>
    </p:embeddedFont>
    <p:embeddedFont>
      <p:font typeface="Open Sans"/>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27" name="Kavya Sood"/>
  <p:cmAuthor clrIdx="1" id="1" initials="" lastIdx="13" name="Cathy Liao"/>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regular.fntdata"/><Relationship Id="rId20" Type="http://schemas.openxmlformats.org/officeDocument/2006/relationships/slide" Target="slides/slide14.xml"/><Relationship Id="rId42" Type="http://schemas.openxmlformats.org/officeDocument/2006/relationships/font" Target="fonts/OpenSans-italic.fntdata"/><Relationship Id="rId41" Type="http://schemas.openxmlformats.org/officeDocument/2006/relationships/font" Target="fonts/OpenSans-bold.fntdata"/><Relationship Id="rId22" Type="http://schemas.openxmlformats.org/officeDocument/2006/relationships/slide" Target="slides/slide16.xml"/><Relationship Id="rId21" Type="http://schemas.openxmlformats.org/officeDocument/2006/relationships/slide" Target="slides/slide15.xml"/><Relationship Id="rId43" Type="http://schemas.openxmlformats.org/officeDocument/2006/relationships/font" Target="fonts/OpenSans-bold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aleway-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aleway-italic.fntdata"/><Relationship Id="rId30" Type="http://schemas.openxmlformats.org/officeDocument/2006/relationships/font" Target="fonts/Raleway-bold.fntdata"/><Relationship Id="rId11" Type="http://schemas.openxmlformats.org/officeDocument/2006/relationships/slide" Target="slides/slide5.xml"/><Relationship Id="rId33" Type="http://schemas.openxmlformats.org/officeDocument/2006/relationships/font" Target="fonts/Economica-regular.fntdata"/><Relationship Id="rId10" Type="http://schemas.openxmlformats.org/officeDocument/2006/relationships/slide" Target="slides/slide4.xml"/><Relationship Id="rId32" Type="http://schemas.openxmlformats.org/officeDocument/2006/relationships/font" Target="fonts/Raleway-boldItalic.fntdata"/><Relationship Id="rId13" Type="http://schemas.openxmlformats.org/officeDocument/2006/relationships/slide" Target="slides/slide7.xml"/><Relationship Id="rId35" Type="http://schemas.openxmlformats.org/officeDocument/2006/relationships/font" Target="fonts/Economica-italic.fntdata"/><Relationship Id="rId12" Type="http://schemas.openxmlformats.org/officeDocument/2006/relationships/slide" Target="slides/slide6.xml"/><Relationship Id="rId34" Type="http://schemas.openxmlformats.org/officeDocument/2006/relationships/font" Target="fonts/Economica-bold.fntdata"/><Relationship Id="rId15" Type="http://schemas.openxmlformats.org/officeDocument/2006/relationships/slide" Target="slides/slide9.xml"/><Relationship Id="rId37" Type="http://schemas.openxmlformats.org/officeDocument/2006/relationships/font" Target="fonts/ComfortaaRegular-regular.fntdata"/><Relationship Id="rId14" Type="http://schemas.openxmlformats.org/officeDocument/2006/relationships/slide" Target="slides/slide8.xml"/><Relationship Id="rId36" Type="http://schemas.openxmlformats.org/officeDocument/2006/relationships/font" Target="fonts/Economica-boldItalic.fntdata"/><Relationship Id="rId17" Type="http://schemas.openxmlformats.org/officeDocument/2006/relationships/slide" Target="slides/slide11.xml"/><Relationship Id="rId39" Type="http://schemas.openxmlformats.org/officeDocument/2006/relationships/font" Target="fonts/Average-regular.fntdata"/><Relationship Id="rId16" Type="http://schemas.openxmlformats.org/officeDocument/2006/relationships/slide" Target="slides/slide10.xml"/><Relationship Id="rId38" Type="http://schemas.openxmlformats.org/officeDocument/2006/relationships/font" Target="fonts/ComfortaaRegular-bold.fntdata"/><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19-12-03T22:54:33.283">
    <p:pos x="6000" y="0"/>
    <p:text>Just gonna add some notes to refer to on Thursday like last time lol</p:text>
  </p:cm>
</p:cmLst>
</file>

<file path=ppt/comments/comment10.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7" dt="2019-12-04T02:35:24.391">
    <p:pos x="6000" y="0"/>
    <p:text>do u all like the average font better or the comfortaa one</p:text>
  </p:cm>
  <p:cm authorId="1" idx="8" dt="2019-12-04T02:35:24.391">
    <p:pos x="6000" y="0"/>
    <p:text>We can keep this one :) idm either!</p:text>
  </p:cm>
  <p:cm authorId="0" idx="18" dt="2019-12-04T00:41:53.046">
    <p:pos x="6000" y="100"/>
    <p:text>lol I just put a map of the quad in the back and it has bathroom signs and then made this (can be deleted I was just bored)</p:text>
  </p:cm>
  <p:cm authorId="1" idx="9" dt="2019-12-04T00:41:53.046">
    <p:pos x="6000" y="100"/>
    <p:text>AH THIS IS CUTE HAHA H</p:text>
  </p:cm>
</p:cmLst>
</file>

<file path=ppt/comments/comment1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9" dt="2019-12-04T02:35:04.002">
    <p:pos x="6000" y="0"/>
    <p:text>I put in this slide to show where we found an existing solution on campus regarding accessibility to menstrual products (highlighting the important part of the quote), that definitely had the potential to be optimized</p:text>
  </p:cm>
  <p:cm authorId="1" idx="10" dt="2019-12-04T02:35:04.002">
    <p:pos x="6000" y="0"/>
    <p:text>This looks good!!!</p:text>
  </p:cm>
</p:cmLst>
</file>

<file path=ppt/comments/comment1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20" dt="2019-12-04T00:43:35.754">
    <p:pos x="6000" y="0"/>
    <p:text>I feel like putting everything on one page is better? Lmk what y'all think</p:text>
  </p:cm>
  <p:cm authorId="0" idx="21" dt="2019-12-04T00:39:02.894">
    <p:pos x="6000" y="0"/>
    <p:text>plus It really shows of Cathy's work!!!</p:text>
  </p:cm>
  <p:cm authorId="1" idx="11" dt="2019-12-04T00:42:59.625">
    <p:pos x="6000" y="0"/>
    <p:text>looks good! i can just explain that these go one after another</p:text>
  </p:cm>
  <p:cm authorId="0" idx="22" dt="2019-12-04T00:43:35.754">
    <p:pos x="6000" y="0"/>
    <p:text>plus I feel like people will be able to see and understand the overall idea better! so can I delete the other slides?</p:text>
  </p:cm>
</p:cmLst>
</file>

<file path=ppt/comments/comment1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23" dt="2019-12-04T00:42:06.469">
    <p:pos x="6000" y="0"/>
    <p:text>it would eliminate the awkwardness of not having text here if the whole background was just the grid</p:text>
  </p:cm>
  <p:cm authorId="1" idx="12" dt="2019-12-04T00:47:29.567">
    <p:pos x="6000" y="100"/>
    <p:text>idk how to end this presentation (conclusion? purpose?)</p:text>
  </p:cm>
  <p:cm authorId="0" idx="24" dt="2019-12-04T00:45:38.717">
    <p:pos x="6000" y="100"/>
    <p:text>should we add in a slide that shows a. timeline of how we thought of this? I can make it</p:text>
  </p:cm>
  <p:cm authorId="0" idx="25" dt="2019-12-04T00:46:05.527">
    <p:pos x="6000" y="100"/>
    <p:text>and for the conclusion
maybe just put in a slide about the benefits and end goal of this product</p:text>
  </p:cm>
  <p:cm authorId="1" idx="13" dt="2019-12-04T00:46:26.476">
    <p:pos x="6000" y="100"/>
    <p:text>that sounds good :) i think we need to explain the purpose of this and how/why it's different from the rest</p:text>
  </p:cm>
  <p:cm authorId="0" idx="26" dt="2019-12-04T00:47:05.609">
    <p:pos x="6000" y="100"/>
    <p:text>lets not even bring up the rest sis</p:text>
  </p:cm>
  <p:cm authorId="0" idx="27" dt="2019-12-04T00:47:29.567">
    <p:pos x="6000" y="100"/>
    <p:text>this is our idea so we can just say why it stands out and is valuable but dont say "the rest" cuz we dont want them to think we copied</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2" dt="2019-12-04T00:39:49.245">
    <p:pos x="6000" y="0"/>
    <p:text>Instead of putting narrowed down topic and narrowed down audience, lets specify what we narrowed it down to so we can provide a proper recap ( I will add this in )</p:text>
  </p:cm>
  <p:cm authorId="0" idx="3" dt="2019-12-04T00:39:49.245">
    <p:pos x="6000" y="0"/>
    <p:text>or we can just say it when presenting</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1" idx="1" dt="2019-12-03T23:09:04.581">
    <p:pos x="2880" y="781"/>
    <p:text>Can we combine these into two/three sentences instead of using dashes</p:text>
  </p:cm>
  <p:cm authorId="0" idx="4" dt="2019-12-03T23:00:00.594">
    <p:pos x="2880" y="881"/>
    <p:text>Changed goal to goals because we have multiple goals</p:tex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5" dt="2019-12-04T00:38:04.883">
    <p:pos x="6000" y="0"/>
    <p:text>Should we add in "2 x 2" underneath Behavioral Frameworks</p:text>
  </p:cm>
  <p:cm authorId="1" idx="2" dt="2019-12-04T00:38:04.883">
    <p:pos x="6000" y="0"/>
    <p:text>looks good!</p:text>
  </p:cm>
</p:cmLst>
</file>

<file path=ppt/comments/comment5.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6" dt="2019-12-03T23:13:02.188">
    <p:pos x="6000" y="0"/>
    <p:text>Sorry I changed it to gray i just couldn't stand the blue but anyways, I wasn't really sure where to place the points here. All the interviewees said that they haven't struggled financially when it comes to purchasing sanitary products, and in the questionnaire/interviews everyone stated that quality is an important factor. I also didn't know where to put the blue dots (guys). I just put everyone in the most optimal quadrant</p:text>
  </p:cm>
  <p:cm authorId="1" idx="3" dt="2019-12-03T23:12:05.826">
    <p:pos x="6000" y="0"/>
    <p:text>changed it to yellow to match the rest of the slides!</p:text>
  </p:cm>
  <p:cm authorId="0" idx="7" dt="2019-12-03T23:13:02.187">
    <p:pos x="6000" y="0"/>
    <p:text>I think the pink here is different than rest of slides</p:text>
  </p:cm>
</p:cmLst>
</file>

<file path=ppt/comments/comment6.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8" dt="2019-12-03T23:07:56.098">
    <p:pos x="6000" y="0"/>
    <p:text>Same thing here, everyone mentioned something about having lower costs</p:text>
  </p:cm>
</p:cmLst>
</file>

<file path=ppt/comments/comment7.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9" dt="2019-12-03T23:09:39.438">
    <p:pos x="6000" y="0"/>
    <p:text>Here men are low access/low awareness bc most of them admit they dont know a lot about periods except for one outlier(Cathy bf) and they have low access because they are men so they dont need the products. all girls stated they had access and were aware. I am moving the transgender person to high awareness low access because they said something about struggling in their interview</p:text>
  </p:cm>
</p:cmLst>
</file>

<file path=ppt/comments/comment8.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0" dt="2019-12-04T00:52:27.858">
    <p:pos x="6000" y="0"/>
    <p:text>added hyperlinks bc we have to send this into the slack and the profs can directly click on them to view the articles</p:text>
  </p:cm>
  <p:cm authorId="1" idx="4" dt="2019-12-04T00:40:42.541">
    <p:pos x="6000" y="0"/>
    <p:text>should we put the links in a separate slide?</p:text>
  </p:cm>
  <p:cm authorId="0" idx="11" dt="2019-12-04T00:46:36.920">
    <p:pos x="6000" y="0"/>
    <p:text>the links are already there they are hyperlinked</p:text>
  </p:cm>
  <p:cm authorId="1" idx="5" dt="2019-12-04T00:49:44.212">
    <p:pos x="6000" y="0"/>
    <p:text>i meant like the slide looks uneven bc there's nothing at the top but there's stuff at the bottom (we can put in a title?)</p:text>
  </p:cm>
  <p:cm authorId="0" idx="12" dt="2019-12-04T00:51:07.818">
    <p:pos x="6000" y="0"/>
    <p:text>ya sure!</p:text>
  </p:cm>
  <p:cm authorId="0" idx="13" dt="2019-12-04T00:52:27.858">
    <p:pos x="6000" y="0"/>
    <p:text>I just added a filler title lol it can be changed</p:text>
  </p:cm>
  <p:cm authorId="0" idx="14" dt="2019-12-03T23:13:35.352">
    <p:pos x="6000" y="100"/>
    <p:text>can we use this to organize info from previous slide</p:text>
  </p:cm>
  <p:cm authorId="1" idx="6" dt="2019-12-03T23:15:37.908">
    <p:pos x="0" y="0"/>
    <p:text>reword opp areas here?</p:text>
  </p:cm>
  <p:cm authorId="0" idx="15" dt="2019-12-03T23:13:42.928">
    <p:pos x="0" y="0"/>
    <p:text>YESSSSS</p:text>
  </p:cm>
  <p:cm authorId="0" idx="16" dt="2019-12-03T23:15:37.908">
    <p:pos x="0" y="0"/>
    <p:text>and u can align it all and make it symmetrical</p:text>
  </p:cm>
</p:cmLst>
</file>

<file path=ppt/comments/comment9.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1" idx="7" dt="2019-12-04T00:41:28.226">
    <p:pos x="6000" y="0"/>
    <p:text>idk what else to put on this slide / how to introduce our thing LOL</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c6f8954bc_0_5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c6f8954bc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7a81509fa6_0_1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7a81509fa6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Google Shape;197;gc6f8954bc_0_1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c6f8954bc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7a81509fa6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7a81509fa6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7a8c328687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7a8c328687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I’ll make this slide prettier later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g7a8c328687_3_12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g7a8c328687_3_1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7a8c328687_3_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7a8c328687_3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7a8c328687_3_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7a8c328687_3_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7a8c328687_3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7a8c328687_3_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6c056d72b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6c056d72b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7a8c328687_3_36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g7a8c328687_3_3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c6f8954bc_0_5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c6f8954bc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Google Shape;265;g6c078921f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6c078921f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Google Shape;269;g7a8c328687_3_4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7a8c328687_3_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6c0c33ada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6c0c33ada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g7a81509fa6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7a81509fa6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c6f8954bc_0_8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c6f8954bc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7a81509fa6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7a81509fa6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7a81509fa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7a81509fa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7a81509fa6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7a81509fa6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7a81509fa6_0_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7a81509fa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7a8c328687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7a8c328687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Filler slide - Opportunity areas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58" name="Shape 58"/>
        <p:cNvGrpSpPr/>
        <p:nvPr/>
      </p:nvGrpSpPr>
      <p:grpSpPr>
        <a:xfrm>
          <a:off x="0" y="0"/>
          <a:ext cx="0" cy="0"/>
          <a:chOff x="0" y="0"/>
          <a:chExt cx="0" cy="0"/>
        </a:xfrm>
      </p:grpSpPr>
      <p:sp>
        <p:nvSpPr>
          <p:cNvPr id="59" name="Google Shape;59;p13"/>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chemeClr val="dk1"/>
              </a:buClr>
              <a:buSzPts val="14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p:txBody>
      </p:sp>
      <p:sp>
        <p:nvSpPr>
          <p:cNvPr id="60" name="Google Shape;60;p13"/>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1600"/>
              </a:spcBef>
              <a:spcAft>
                <a:spcPts val="0"/>
              </a:spcAft>
              <a:buClr>
                <a:schemeClr val="dk1"/>
              </a:buClr>
              <a:buSzPts val="1400"/>
              <a:buChar char="○"/>
              <a:defRPr/>
            </a:lvl2pPr>
            <a:lvl3pPr indent="-317500" lvl="2" marL="1371600" rtl="0" algn="l">
              <a:lnSpc>
                <a:spcPct val="90000"/>
              </a:lnSpc>
              <a:spcBef>
                <a:spcPts val="1600"/>
              </a:spcBef>
              <a:spcAft>
                <a:spcPts val="0"/>
              </a:spcAft>
              <a:buClr>
                <a:schemeClr val="dk1"/>
              </a:buClr>
              <a:buSzPts val="1400"/>
              <a:buChar char="■"/>
              <a:defRPr/>
            </a:lvl3pPr>
            <a:lvl4pPr indent="-317500" lvl="3" marL="1828800" rtl="0" algn="l">
              <a:lnSpc>
                <a:spcPct val="90000"/>
              </a:lnSpc>
              <a:spcBef>
                <a:spcPts val="1600"/>
              </a:spcBef>
              <a:spcAft>
                <a:spcPts val="0"/>
              </a:spcAft>
              <a:buClr>
                <a:schemeClr val="dk1"/>
              </a:buClr>
              <a:buSzPts val="1400"/>
              <a:buChar char="●"/>
              <a:defRPr/>
            </a:lvl4pPr>
            <a:lvl5pPr indent="-317500" lvl="4" marL="2286000" rtl="0" algn="l">
              <a:lnSpc>
                <a:spcPct val="90000"/>
              </a:lnSpc>
              <a:spcBef>
                <a:spcPts val="1600"/>
              </a:spcBef>
              <a:spcAft>
                <a:spcPts val="0"/>
              </a:spcAft>
              <a:buClr>
                <a:schemeClr val="dk1"/>
              </a:buClr>
              <a:buSzPts val="1400"/>
              <a:buChar char="○"/>
              <a:defRPr/>
            </a:lvl5pPr>
            <a:lvl6pPr indent="-317500" lvl="5" marL="2743200" rtl="0" algn="l">
              <a:lnSpc>
                <a:spcPct val="90000"/>
              </a:lnSpc>
              <a:spcBef>
                <a:spcPts val="1600"/>
              </a:spcBef>
              <a:spcAft>
                <a:spcPts val="0"/>
              </a:spcAft>
              <a:buClr>
                <a:schemeClr val="dk1"/>
              </a:buClr>
              <a:buSzPts val="1400"/>
              <a:buChar char="■"/>
              <a:defRPr/>
            </a:lvl6pPr>
            <a:lvl7pPr indent="-317500" lvl="6" marL="3200400" rtl="0" algn="l">
              <a:lnSpc>
                <a:spcPct val="90000"/>
              </a:lnSpc>
              <a:spcBef>
                <a:spcPts val="1600"/>
              </a:spcBef>
              <a:spcAft>
                <a:spcPts val="0"/>
              </a:spcAft>
              <a:buClr>
                <a:schemeClr val="dk1"/>
              </a:buClr>
              <a:buSzPts val="1400"/>
              <a:buChar char="●"/>
              <a:defRPr/>
            </a:lvl7pPr>
            <a:lvl8pPr indent="-317500" lvl="7" marL="3657600" rtl="0" algn="l">
              <a:lnSpc>
                <a:spcPct val="90000"/>
              </a:lnSpc>
              <a:spcBef>
                <a:spcPts val="1600"/>
              </a:spcBef>
              <a:spcAft>
                <a:spcPts val="0"/>
              </a:spcAft>
              <a:buClr>
                <a:schemeClr val="dk1"/>
              </a:buClr>
              <a:buSzPts val="1400"/>
              <a:buChar char="○"/>
              <a:defRPr/>
            </a:lvl8pPr>
            <a:lvl9pPr indent="-317500" lvl="8" marL="4114800" rtl="0" algn="l">
              <a:lnSpc>
                <a:spcPct val="90000"/>
              </a:lnSpc>
              <a:spcBef>
                <a:spcPts val="1600"/>
              </a:spcBef>
              <a:spcAft>
                <a:spcPts val="1600"/>
              </a:spcAft>
              <a:buClr>
                <a:schemeClr val="dk1"/>
              </a:buClr>
              <a:buSzPts val="1400"/>
              <a:buChar char="■"/>
              <a:defRPr/>
            </a:lvl9pPr>
          </a:lstStyle>
          <a:p/>
        </p:txBody>
      </p:sp>
      <p:sp>
        <p:nvSpPr>
          <p:cNvPr id="61" name="Google Shape;61;p13"/>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62" name="Google Shape;62;p13"/>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63" name="Google Shape;63;p1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comments" Target="../comments/comment1.xml"/><Relationship Id="rId4" Type="http://schemas.openxmlformats.org/officeDocument/2006/relationships/image" Target="../media/image1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comments" Target="../comments/commen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comments" Target="../comments/comment10.xml"/><Relationship Id="rId4" Type="http://schemas.openxmlformats.org/officeDocument/2006/relationships/image" Target="../media/image10.png"/><Relationship Id="rId5"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comments" Target="../comments/comment11.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comments" Target="../comments/comment12.xml"/><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comments" Target="../comments/comment13.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comments" Target="../comments/comment2.xml"/><Relationship Id="rId4" Type="http://schemas.openxmlformats.org/officeDocument/2006/relationships/image" Target="../media/image1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comments" Target="../comments/comment3.xml"/><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comments" Target="../comments/comment4.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comments" Target="../comments/comment5.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comments" Target="../comments/comment6.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comments" Target="../comments/comment7.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comments" Target="../comments/comment8.xml"/><Relationship Id="rId4" Type="http://schemas.openxmlformats.org/officeDocument/2006/relationships/image" Target="../media/image12.png"/><Relationship Id="rId5" Type="http://schemas.openxmlformats.org/officeDocument/2006/relationships/hyperlink" Target="https://www.mdpi.com/2071-1050/11/2/473" TargetMode="External"/><Relationship Id="rId6" Type="http://schemas.openxmlformats.org/officeDocument/2006/relationships/hyperlink" Target="https://www.womennc.org/wnc/wp-content/uploads/2019/03/CSW_Darwish-Menstrual-Equity-in-Public-Higher-Education.pdf"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pic>
        <p:nvPicPr>
          <p:cNvPr id="68" name="Google Shape;68;p14"/>
          <p:cNvPicPr preferRelativeResize="0"/>
          <p:nvPr/>
        </p:nvPicPr>
        <p:blipFill>
          <a:blip r:embed="rId4">
            <a:alphaModFix/>
          </a:blip>
          <a:stretch>
            <a:fillRect/>
          </a:stretch>
        </p:blipFill>
        <p:spPr>
          <a:xfrm>
            <a:off x="0" y="0"/>
            <a:ext cx="9144000" cy="5143500"/>
          </a:xfrm>
          <a:prstGeom prst="rect">
            <a:avLst/>
          </a:prstGeom>
          <a:noFill/>
          <a:ln>
            <a:noFill/>
          </a:ln>
        </p:spPr>
      </p:pic>
      <p:sp>
        <p:nvSpPr>
          <p:cNvPr id="69" name="Google Shape;69;p14"/>
          <p:cNvSpPr txBox="1"/>
          <p:nvPr/>
        </p:nvSpPr>
        <p:spPr>
          <a:xfrm>
            <a:off x="3647000" y="3414225"/>
            <a:ext cx="3791100" cy="5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Raleway"/>
                <a:ea typeface="Raleway"/>
                <a:cs typeface="Raleway"/>
                <a:sym typeface="Raleway"/>
              </a:rPr>
              <a:t>TE401</a:t>
            </a:r>
            <a:endParaRPr sz="2400">
              <a:solidFill>
                <a:srgbClr val="FFFFFF"/>
              </a:solidFill>
              <a:latin typeface="Raleway"/>
              <a:ea typeface="Raleway"/>
              <a:cs typeface="Raleway"/>
              <a:sym typeface="Raleway"/>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pic>
        <p:nvPicPr>
          <p:cNvPr id="194" name="Google Shape;194;p23"/>
          <p:cNvPicPr preferRelativeResize="0"/>
          <p:nvPr/>
        </p:nvPicPr>
        <p:blipFill>
          <a:blip r:embed="rId3">
            <a:alphaModFix/>
          </a:blip>
          <a:stretch>
            <a:fillRect/>
          </a:stretch>
        </p:blipFill>
        <p:spPr>
          <a:xfrm>
            <a:off x="0" y="0"/>
            <a:ext cx="9144000" cy="5143500"/>
          </a:xfrm>
          <a:prstGeom prst="rect">
            <a:avLst/>
          </a:prstGeom>
          <a:noFill/>
          <a:ln>
            <a:noFill/>
          </a:ln>
        </p:spPr>
      </p:pic>
      <p:sp>
        <p:nvSpPr>
          <p:cNvPr id="195" name="Google Shape;195;p23"/>
          <p:cNvSpPr txBox="1"/>
          <p:nvPr/>
        </p:nvSpPr>
        <p:spPr>
          <a:xfrm>
            <a:off x="2138850" y="1762500"/>
            <a:ext cx="4866300" cy="161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6000">
                <a:solidFill>
                  <a:srgbClr val="FFFFFF"/>
                </a:solidFill>
                <a:latin typeface="Average"/>
                <a:ea typeface="Average"/>
                <a:cs typeface="Average"/>
                <a:sym typeface="Average"/>
              </a:rPr>
              <a:t>Concept</a:t>
            </a:r>
            <a:endParaRPr sz="6000">
              <a:solidFill>
                <a:srgbClr val="FFFFFF"/>
              </a:solidFill>
              <a:latin typeface="Average"/>
              <a:ea typeface="Average"/>
              <a:cs typeface="Average"/>
              <a:sym typeface="Average"/>
            </a:endParaRPr>
          </a:p>
          <a:p>
            <a:pPr indent="0" lvl="0" marL="0" rtl="0" algn="ctr">
              <a:spcBef>
                <a:spcPts val="0"/>
              </a:spcBef>
              <a:spcAft>
                <a:spcPts val="0"/>
              </a:spcAft>
              <a:buNone/>
            </a:pPr>
            <a:r>
              <a:rPr lang="en" sz="6000">
                <a:solidFill>
                  <a:srgbClr val="FFFFFF"/>
                </a:solidFill>
                <a:latin typeface="Average"/>
                <a:ea typeface="Average"/>
                <a:cs typeface="Average"/>
                <a:sym typeface="Average"/>
              </a:rPr>
              <a:t>Ideation</a:t>
            </a:r>
            <a:endParaRPr sz="6000">
              <a:solidFill>
                <a:srgbClr val="FFFFFF"/>
              </a:solidFill>
              <a:latin typeface="Average"/>
              <a:ea typeface="Average"/>
              <a:cs typeface="Average"/>
              <a:sym typeface="Average"/>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 name="Shape 199"/>
        <p:cNvGrpSpPr/>
        <p:nvPr/>
      </p:nvGrpSpPr>
      <p:grpSpPr>
        <a:xfrm>
          <a:off x="0" y="0"/>
          <a:ext cx="0" cy="0"/>
          <a:chOff x="0" y="0"/>
          <a:chExt cx="0" cy="0"/>
        </a:xfrm>
      </p:grpSpPr>
      <p:pic>
        <p:nvPicPr>
          <p:cNvPr id="200" name="Google Shape;200;p24"/>
          <p:cNvPicPr preferRelativeResize="0"/>
          <p:nvPr/>
        </p:nvPicPr>
        <p:blipFill>
          <a:blip r:embed="rId3">
            <a:alphaModFix/>
          </a:blip>
          <a:stretch>
            <a:fillRect/>
          </a:stretch>
        </p:blipFill>
        <p:spPr>
          <a:xfrm>
            <a:off x="0" y="0"/>
            <a:ext cx="9144000" cy="5143500"/>
          </a:xfrm>
          <a:prstGeom prst="rect">
            <a:avLst/>
          </a:prstGeom>
          <a:noFill/>
          <a:ln>
            <a:noFill/>
          </a:ln>
        </p:spPr>
      </p:pic>
      <p:sp>
        <p:nvSpPr>
          <p:cNvPr id="201" name="Google Shape;201;p24"/>
          <p:cNvSpPr txBox="1"/>
          <p:nvPr/>
        </p:nvSpPr>
        <p:spPr>
          <a:xfrm rot="-5400000">
            <a:off x="-2169925" y="2180000"/>
            <a:ext cx="5786400" cy="67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Average"/>
                <a:ea typeface="Average"/>
                <a:cs typeface="Average"/>
                <a:sym typeface="Average"/>
              </a:rPr>
              <a:t>Software Development</a:t>
            </a:r>
            <a:endParaRPr sz="3000">
              <a:solidFill>
                <a:srgbClr val="FFFFFF"/>
              </a:solidFill>
              <a:latin typeface="Average"/>
              <a:ea typeface="Average"/>
              <a:cs typeface="Average"/>
              <a:sym typeface="Average"/>
            </a:endParaRPr>
          </a:p>
        </p:txBody>
      </p:sp>
      <p:sp>
        <p:nvSpPr>
          <p:cNvPr id="202" name="Google Shape;202;p24"/>
          <p:cNvSpPr txBox="1"/>
          <p:nvPr/>
        </p:nvSpPr>
        <p:spPr>
          <a:xfrm>
            <a:off x="2158950" y="2745750"/>
            <a:ext cx="1864500" cy="2196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Average"/>
                <a:ea typeface="Average"/>
                <a:cs typeface="Average"/>
                <a:sym typeface="Average"/>
              </a:rPr>
              <a:t>Planning</a:t>
            </a:r>
            <a:endParaRPr b="1">
              <a:latin typeface="Average"/>
              <a:ea typeface="Average"/>
              <a:cs typeface="Average"/>
              <a:sym typeface="Average"/>
            </a:endParaRPr>
          </a:p>
          <a:p>
            <a:pPr indent="0" lvl="0" marL="0" rtl="0" algn="ctr">
              <a:spcBef>
                <a:spcPts val="0"/>
              </a:spcBef>
              <a:spcAft>
                <a:spcPts val="0"/>
              </a:spcAft>
              <a:buNone/>
            </a:pPr>
            <a:r>
              <a:t/>
            </a:r>
            <a:endParaRPr b="1">
              <a:latin typeface="Average"/>
              <a:ea typeface="Average"/>
              <a:cs typeface="Average"/>
              <a:sym typeface="Average"/>
            </a:endParaRPr>
          </a:p>
          <a:p>
            <a:pPr indent="0" lvl="0" marL="0" rtl="0" algn="ctr">
              <a:spcBef>
                <a:spcPts val="0"/>
              </a:spcBef>
              <a:spcAft>
                <a:spcPts val="0"/>
              </a:spcAft>
              <a:buNone/>
            </a:pPr>
            <a:r>
              <a:rPr lang="en">
                <a:latin typeface="Average"/>
                <a:ea typeface="Average"/>
                <a:cs typeface="Average"/>
                <a:sym typeface="Average"/>
              </a:rPr>
              <a:t>Literature Survey</a:t>
            </a:r>
            <a:endParaRPr>
              <a:latin typeface="Average"/>
              <a:ea typeface="Average"/>
              <a:cs typeface="Average"/>
              <a:sym typeface="Average"/>
            </a:endParaRPr>
          </a:p>
          <a:p>
            <a:pPr indent="0" lvl="0" marL="0" rtl="0" algn="ctr">
              <a:spcBef>
                <a:spcPts val="0"/>
              </a:spcBef>
              <a:spcAft>
                <a:spcPts val="0"/>
              </a:spcAft>
              <a:buNone/>
            </a:pPr>
            <a:br>
              <a:rPr lang="en">
                <a:latin typeface="Average"/>
                <a:ea typeface="Average"/>
                <a:cs typeface="Average"/>
                <a:sym typeface="Average"/>
              </a:rPr>
            </a:br>
            <a:r>
              <a:rPr lang="en">
                <a:latin typeface="Average"/>
                <a:ea typeface="Average"/>
                <a:cs typeface="Average"/>
                <a:sym typeface="Average"/>
              </a:rPr>
              <a:t>Infer possible solutions from interviews and surveys</a:t>
            </a:r>
            <a:endParaRPr>
              <a:latin typeface="Average"/>
              <a:ea typeface="Average"/>
              <a:cs typeface="Average"/>
              <a:sym typeface="Average"/>
            </a:endParaRPr>
          </a:p>
        </p:txBody>
      </p:sp>
      <p:sp>
        <p:nvSpPr>
          <p:cNvPr id="203" name="Google Shape;203;p24"/>
          <p:cNvSpPr txBox="1"/>
          <p:nvPr/>
        </p:nvSpPr>
        <p:spPr>
          <a:xfrm>
            <a:off x="4367250" y="2745750"/>
            <a:ext cx="1992000" cy="183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Average"/>
                <a:ea typeface="Average"/>
                <a:cs typeface="Average"/>
                <a:sym typeface="Average"/>
              </a:rPr>
              <a:t>Designing</a:t>
            </a:r>
            <a:endParaRPr b="1">
              <a:latin typeface="Average"/>
              <a:ea typeface="Average"/>
              <a:cs typeface="Average"/>
              <a:sym typeface="Average"/>
            </a:endParaRPr>
          </a:p>
          <a:p>
            <a:pPr indent="0" lvl="0" marL="0" rtl="0" algn="ctr">
              <a:spcBef>
                <a:spcPts val="0"/>
              </a:spcBef>
              <a:spcAft>
                <a:spcPts val="0"/>
              </a:spcAft>
              <a:buNone/>
            </a:pPr>
            <a:r>
              <a:t/>
            </a:r>
            <a:endParaRPr b="1">
              <a:latin typeface="Average"/>
              <a:ea typeface="Average"/>
              <a:cs typeface="Average"/>
              <a:sym typeface="Average"/>
            </a:endParaRPr>
          </a:p>
          <a:p>
            <a:pPr indent="0" lvl="0" marL="0" rtl="0" algn="ctr">
              <a:spcBef>
                <a:spcPts val="0"/>
              </a:spcBef>
              <a:spcAft>
                <a:spcPts val="0"/>
              </a:spcAft>
              <a:buNone/>
            </a:pPr>
            <a:r>
              <a:rPr lang="en">
                <a:latin typeface="Average"/>
                <a:ea typeface="Average"/>
                <a:cs typeface="Average"/>
                <a:sym typeface="Average"/>
              </a:rPr>
              <a:t>Product Requirements</a:t>
            </a:r>
            <a:br>
              <a:rPr lang="en">
                <a:latin typeface="Average"/>
                <a:ea typeface="Average"/>
                <a:cs typeface="Average"/>
                <a:sym typeface="Average"/>
              </a:rPr>
            </a:br>
            <a:endParaRPr>
              <a:latin typeface="Average"/>
              <a:ea typeface="Average"/>
              <a:cs typeface="Average"/>
              <a:sym typeface="Average"/>
            </a:endParaRPr>
          </a:p>
          <a:p>
            <a:pPr indent="0" lvl="0" marL="0" rtl="0" algn="ctr">
              <a:spcBef>
                <a:spcPts val="0"/>
              </a:spcBef>
              <a:spcAft>
                <a:spcPts val="0"/>
              </a:spcAft>
              <a:buNone/>
            </a:pPr>
            <a:r>
              <a:rPr lang="en">
                <a:latin typeface="Average"/>
                <a:ea typeface="Average"/>
                <a:cs typeface="Average"/>
                <a:sym typeface="Average"/>
              </a:rPr>
              <a:t>Cost estimation</a:t>
            </a:r>
            <a:br>
              <a:rPr lang="en">
                <a:latin typeface="Average"/>
                <a:ea typeface="Average"/>
                <a:cs typeface="Average"/>
                <a:sym typeface="Average"/>
              </a:rPr>
            </a:br>
            <a:endParaRPr>
              <a:latin typeface="Average"/>
              <a:ea typeface="Average"/>
              <a:cs typeface="Average"/>
              <a:sym typeface="Average"/>
            </a:endParaRPr>
          </a:p>
          <a:p>
            <a:pPr indent="0" lvl="0" marL="0" rtl="0" algn="ctr">
              <a:spcBef>
                <a:spcPts val="0"/>
              </a:spcBef>
              <a:spcAft>
                <a:spcPts val="0"/>
              </a:spcAft>
              <a:buNone/>
            </a:pPr>
            <a:r>
              <a:rPr lang="en">
                <a:latin typeface="Average"/>
                <a:ea typeface="Average"/>
                <a:cs typeface="Average"/>
                <a:sym typeface="Average"/>
              </a:rPr>
              <a:t>In-depth product blueprint</a:t>
            </a:r>
            <a:endParaRPr>
              <a:latin typeface="Average"/>
              <a:ea typeface="Average"/>
              <a:cs typeface="Average"/>
              <a:sym typeface="Average"/>
            </a:endParaRPr>
          </a:p>
        </p:txBody>
      </p:sp>
      <p:sp>
        <p:nvSpPr>
          <p:cNvPr id="204" name="Google Shape;204;p24"/>
          <p:cNvSpPr txBox="1"/>
          <p:nvPr/>
        </p:nvSpPr>
        <p:spPr>
          <a:xfrm>
            <a:off x="6603725" y="2745750"/>
            <a:ext cx="2358900" cy="130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Average"/>
                <a:ea typeface="Average"/>
                <a:cs typeface="Average"/>
                <a:sym typeface="Average"/>
              </a:rPr>
              <a:t>Development + Deployment</a:t>
            </a:r>
            <a:endParaRPr b="1">
              <a:latin typeface="Average"/>
              <a:ea typeface="Average"/>
              <a:cs typeface="Average"/>
              <a:sym typeface="Average"/>
            </a:endParaRPr>
          </a:p>
          <a:p>
            <a:pPr indent="0" lvl="0" marL="0" rtl="0" algn="ctr">
              <a:spcBef>
                <a:spcPts val="0"/>
              </a:spcBef>
              <a:spcAft>
                <a:spcPts val="0"/>
              </a:spcAft>
              <a:buNone/>
            </a:pPr>
            <a:r>
              <a:t/>
            </a:r>
            <a:endParaRPr b="1">
              <a:latin typeface="Average"/>
              <a:ea typeface="Average"/>
              <a:cs typeface="Average"/>
              <a:sym typeface="Average"/>
            </a:endParaRPr>
          </a:p>
          <a:p>
            <a:pPr indent="0" lvl="0" marL="0" rtl="0" algn="ctr">
              <a:spcBef>
                <a:spcPts val="0"/>
              </a:spcBef>
              <a:spcAft>
                <a:spcPts val="0"/>
              </a:spcAft>
              <a:buNone/>
            </a:pPr>
            <a:r>
              <a:rPr lang="en">
                <a:latin typeface="Average"/>
                <a:ea typeface="Average"/>
                <a:cs typeface="Average"/>
                <a:sym typeface="Average"/>
              </a:rPr>
              <a:t>Components Identification</a:t>
            </a:r>
            <a:endParaRPr>
              <a:latin typeface="Average"/>
              <a:ea typeface="Average"/>
              <a:cs typeface="Average"/>
              <a:sym typeface="Average"/>
            </a:endParaRPr>
          </a:p>
          <a:p>
            <a:pPr indent="0" lvl="0" marL="0" rtl="0" algn="ctr">
              <a:spcBef>
                <a:spcPts val="0"/>
              </a:spcBef>
              <a:spcAft>
                <a:spcPts val="0"/>
              </a:spcAft>
              <a:buNone/>
            </a:pPr>
            <a:r>
              <a:t/>
            </a:r>
            <a:endParaRPr>
              <a:latin typeface="Average"/>
              <a:ea typeface="Average"/>
              <a:cs typeface="Average"/>
              <a:sym typeface="Average"/>
            </a:endParaRPr>
          </a:p>
          <a:p>
            <a:pPr indent="0" lvl="0" marL="0" rtl="0" algn="ctr">
              <a:spcBef>
                <a:spcPts val="0"/>
              </a:spcBef>
              <a:spcAft>
                <a:spcPts val="0"/>
              </a:spcAft>
              <a:buNone/>
            </a:pPr>
            <a:r>
              <a:rPr lang="en">
                <a:latin typeface="Average"/>
                <a:ea typeface="Average"/>
                <a:cs typeface="Average"/>
                <a:sym typeface="Average"/>
              </a:rPr>
              <a:t>Development using Waterfall model</a:t>
            </a:r>
            <a:endParaRPr>
              <a:latin typeface="Average"/>
              <a:ea typeface="Average"/>
              <a:cs typeface="Average"/>
              <a:sym typeface="Average"/>
            </a:endParaRPr>
          </a:p>
          <a:p>
            <a:pPr indent="0" lvl="0" marL="0" rtl="0" algn="ctr">
              <a:spcBef>
                <a:spcPts val="0"/>
              </a:spcBef>
              <a:spcAft>
                <a:spcPts val="0"/>
              </a:spcAft>
              <a:buNone/>
            </a:pPr>
            <a:r>
              <a:t/>
            </a:r>
            <a:endParaRPr>
              <a:latin typeface="Average"/>
              <a:ea typeface="Average"/>
              <a:cs typeface="Average"/>
              <a:sym typeface="Average"/>
            </a:endParaRPr>
          </a:p>
          <a:p>
            <a:pPr indent="0" lvl="0" marL="0" rtl="0" algn="ctr">
              <a:spcBef>
                <a:spcPts val="0"/>
              </a:spcBef>
              <a:spcAft>
                <a:spcPts val="0"/>
              </a:spcAft>
              <a:buClr>
                <a:schemeClr val="dk1"/>
              </a:buClr>
              <a:buSzPts val="1100"/>
              <a:buFont typeface="Arial"/>
              <a:buNone/>
            </a:pPr>
            <a:r>
              <a:rPr lang="en">
                <a:solidFill>
                  <a:schemeClr val="dk1"/>
                </a:solidFill>
                <a:latin typeface="Average"/>
                <a:ea typeface="Average"/>
                <a:cs typeface="Average"/>
                <a:sym typeface="Average"/>
              </a:rPr>
              <a:t>Unit Testing</a:t>
            </a:r>
            <a:endParaRPr>
              <a:latin typeface="Average"/>
              <a:ea typeface="Average"/>
              <a:cs typeface="Average"/>
              <a:sym typeface="Average"/>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8E5"/>
        </a:solidFill>
      </p:bgPr>
    </p:bg>
    <p:spTree>
      <p:nvGrpSpPr>
        <p:cNvPr id="208" name="Shape 208"/>
        <p:cNvGrpSpPr/>
        <p:nvPr/>
      </p:nvGrpSpPr>
      <p:grpSpPr>
        <a:xfrm>
          <a:off x="0" y="0"/>
          <a:ext cx="0" cy="0"/>
          <a:chOff x="0" y="0"/>
          <a:chExt cx="0" cy="0"/>
        </a:xfrm>
      </p:grpSpPr>
      <p:sp>
        <p:nvSpPr>
          <p:cNvPr id="209" name="Google Shape;209;p25"/>
          <p:cNvSpPr txBox="1"/>
          <p:nvPr/>
        </p:nvSpPr>
        <p:spPr>
          <a:xfrm>
            <a:off x="1437750" y="1707675"/>
            <a:ext cx="6268500" cy="1617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rgbClr val="999999"/>
                </a:solidFill>
                <a:latin typeface="Average"/>
                <a:ea typeface="Average"/>
                <a:cs typeface="Average"/>
                <a:sym typeface="Average"/>
              </a:rPr>
              <a:t>Our next steps?</a:t>
            </a:r>
            <a:endParaRPr sz="4800">
              <a:solidFill>
                <a:srgbClr val="999999"/>
              </a:solidFill>
              <a:latin typeface="Average"/>
              <a:ea typeface="Average"/>
              <a:cs typeface="Average"/>
              <a:sym typeface="Average"/>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8E5"/>
        </a:solidFill>
      </p:bgPr>
    </p:bg>
    <p:spTree>
      <p:nvGrpSpPr>
        <p:cNvPr id="213" name="Shape 213"/>
        <p:cNvGrpSpPr/>
        <p:nvPr/>
      </p:nvGrpSpPr>
      <p:grpSpPr>
        <a:xfrm>
          <a:off x="0" y="0"/>
          <a:ext cx="0" cy="0"/>
          <a:chOff x="0" y="0"/>
          <a:chExt cx="0" cy="0"/>
        </a:xfrm>
      </p:grpSpPr>
      <p:sp>
        <p:nvSpPr>
          <p:cNvPr id="214" name="Google Shape;214;p26"/>
          <p:cNvSpPr txBox="1"/>
          <p:nvPr/>
        </p:nvSpPr>
        <p:spPr>
          <a:xfrm>
            <a:off x="1437750" y="1763100"/>
            <a:ext cx="6268500" cy="1617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rgbClr val="999999"/>
                </a:solidFill>
                <a:latin typeface="Average"/>
                <a:ea typeface="Average"/>
                <a:cs typeface="Average"/>
                <a:sym typeface="Average"/>
              </a:rPr>
              <a:t>Introducing...</a:t>
            </a:r>
            <a:endParaRPr sz="4800">
              <a:solidFill>
                <a:srgbClr val="999999"/>
              </a:solidFill>
              <a:latin typeface="Average"/>
              <a:ea typeface="Average"/>
              <a:cs typeface="Average"/>
              <a:sym typeface="Average"/>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4">
            <a:alphaModFix/>
          </a:blip>
          <a:stretch>
            <a:fillRect/>
          </a:stretch>
        </a:blipFill>
      </p:bgPr>
    </p:bg>
    <p:spTree>
      <p:nvGrpSpPr>
        <p:cNvPr id="218" name="Shape 218"/>
        <p:cNvGrpSpPr/>
        <p:nvPr/>
      </p:nvGrpSpPr>
      <p:grpSpPr>
        <a:xfrm>
          <a:off x="0" y="0"/>
          <a:ext cx="0" cy="0"/>
          <a:chOff x="0" y="0"/>
          <a:chExt cx="0" cy="0"/>
        </a:xfrm>
      </p:grpSpPr>
      <p:sp>
        <p:nvSpPr>
          <p:cNvPr id="219" name="Google Shape;219;p27"/>
          <p:cNvSpPr txBox="1"/>
          <p:nvPr/>
        </p:nvSpPr>
        <p:spPr>
          <a:xfrm>
            <a:off x="2409450" y="1717600"/>
            <a:ext cx="4325100" cy="1313700"/>
          </a:xfrm>
          <a:prstGeom prst="rect">
            <a:avLst/>
          </a:prstGeom>
          <a:solidFill>
            <a:srgbClr val="F4CCCC"/>
          </a:solid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en" sz="7500">
                <a:solidFill>
                  <a:srgbClr val="FFFFFF"/>
                </a:solidFill>
                <a:latin typeface="Comfortaa Regular"/>
                <a:ea typeface="Comfortaa Regular"/>
                <a:cs typeface="Comfortaa Regular"/>
                <a:sym typeface="Comfortaa Regular"/>
              </a:rPr>
              <a:t>p</a:t>
            </a:r>
            <a:r>
              <a:rPr lang="en" sz="7500">
                <a:solidFill>
                  <a:srgbClr val="FFFFFF"/>
                </a:solidFill>
                <a:latin typeface="Comfortaa Regular"/>
                <a:ea typeface="Comfortaa Regular"/>
                <a:cs typeface="Comfortaa Regular"/>
                <a:sym typeface="Comfortaa Regular"/>
              </a:rPr>
              <a:t>in Pad</a:t>
            </a:r>
            <a:endParaRPr sz="1100">
              <a:solidFill>
                <a:srgbClr val="FFFFFF"/>
              </a:solidFill>
              <a:latin typeface="Comfortaa Regular"/>
              <a:ea typeface="Comfortaa Regular"/>
              <a:cs typeface="Comfortaa Regular"/>
              <a:sym typeface="Comfortaa Regular"/>
            </a:endParaRPr>
          </a:p>
        </p:txBody>
      </p:sp>
      <p:grpSp>
        <p:nvGrpSpPr>
          <p:cNvPr id="220" name="Google Shape;220;p27"/>
          <p:cNvGrpSpPr/>
          <p:nvPr/>
        </p:nvGrpSpPr>
        <p:grpSpPr>
          <a:xfrm>
            <a:off x="3019332" y="3176487"/>
            <a:ext cx="3105353" cy="338861"/>
            <a:chOff x="4679586" y="878988"/>
            <a:chExt cx="1745757" cy="190500"/>
          </a:xfrm>
        </p:grpSpPr>
        <p:sp>
          <p:nvSpPr>
            <p:cNvPr id="221" name="Google Shape;221;p27"/>
            <p:cNvSpPr/>
            <p:nvPr/>
          </p:nvSpPr>
          <p:spPr>
            <a:xfrm>
              <a:off x="4679586" y="878988"/>
              <a:ext cx="190500" cy="190500"/>
            </a:xfrm>
            <a:prstGeom prst="ellipse">
              <a:avLst/>
            </a:prstGeom>
            <a:solidFill>
              <a:srgbClr val="FF5969"/>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22" name="Google Shape;222;p27"/>
            <p:cNvSpPr/>
            <p:nvPr/>
          </p:nvSpPr>
          <p:spPr>
            <a:xfrm>
              <a:off x="4990736" y="878988"/>
              <a:ext cx="190500" cy="190500"/>
            </a:xfrm>
            <a:prstGeom prst="ellipse">
              <a:avLst/>
            </a:prstGeom>
            <a:solidFill>
              <a:srgbClr val="52CBBE"/>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23" name="Google Shape;223;p27"/>
            <p:cNvSpPr/>
            <p:nvPr/>
          </p:nvSpPr>
          <p:spPr>
            <a:xfrm>
              <a:off x="5301522" y="878988"/>
              <a:ext cx="190500" cy="190500"/>
            </a:xfrm>
            <a:prstGeom prst="ellipse">
              <a:avLst/>
            </a:prstGeom>
            <a:solidFill>
              <a:srgbClr val="FEC63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24" name="Google Shape;224;p27"/>
            <p:cNvSpPr/>
            <p:nvPr/>
          </p:nvSpPr>
          <p:spPr>
            <a:xfrm>
              <a:off x="5612308" y="878988"/>
              <a:ext cx="190500" cy="190500"/>
            </a:xfrm>
            <a:prstGeom prst="ellipse">
              <a:avLst/>
            </a:prstGeom>
            <a:solidFill>
              <a:srgbClr val="5D737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25" name="Google Shape;225;p27"/>
            <p:cNvSpPr/>
            <p:nvPr/>
          </p:nvSpPr>
          <p:spPr>
            <a:xfrm>
              <a:off x="5923575" y="878988"/>
              <a:ext cx="190500" cy="190500"/>
            </a:xfrm>
            <a:prstGeom prst="ellipse">
              <a:avLst/>
            </a:prstGeom>
            <a:solidFill>
              <a:srgbClr val="92D05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26" name="Google Shape;226;p27"/>
            <p:cNvSpPr/>
            <p:nvPr/>
          </p:nvSpPr>
          <p:spPr>
            <a:xfrm>
              <a:off x="6234843" y="878988"/>
              <a:ext cx="190500" cy="190500"/>
            </a:xfrm>
            <a:prstGeom prst="ellipse">
              <a:avLst/>
            </a:prstGeom>
            <a:solidFill>
              <a:srgbClr val="00A0A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pic>
        <p:nvPicPr>
          <p:cNvPr id="227" name="Google Shape;227;p27"/>
          <p:cNvPicPr preferRelativeResize="0"/>
          <p:nvPr/>
        </p:nvPicPr>
        <p:blipFill rotWithShape="1">
          <a:blip r:embed="rId5">
            <a:alphaModFix/>
          </a:blip>
          <a:srcRect b="-3463" l="-11005" r="-5830" t="-10848"/>
          <a:stretch/>
        </p:blipFill>
        <p:spPr>
          <a:xfrm>
            <a:off x="3830150" y="1717600"/>
            <a:ext cx="1161300" cy="11359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4">
            <a:alphaModFix/>
          </a:blip>
          <a:stretch>
            <a:fillRect/>
          </a:stretch>
        </a:blipFill>
      </p:bgPr>
    </p:bg>
    <p:spTree>
      <p:nvGrpSpPr>
        <p:cNvPr id="231" name="Shape 231"/>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35" name="Shape 235"/>
        <p:cNvGrpSpPr/>
        <p:nvPr/>
      </p:nvGrpSpPr>
      <p:grpSpPr>
        <a:xfrm>
          <a:off x="0" y="0"/>
          <a:ext cx="0" cy="0"/>
          <a:chOff x="0" y="0"/>
          <a:chExt cx="0" cy="0"/>
        </a:xfrm>
      </p:grpSpPr>
      <p:pic>
        <p:nvPicPr>
          <p:cNvPr id="236" name="Google Shape;236;p29"/>
          <p:cNvPicPr preferRelativeResize="0"/>
          <p:nvPr/>
        </p:nvPicPr>
        <p:blipFill rotWithShape="1">
          <a:blip r:embed="rId4">
            <a:alphaModFix/>
          </a:blip>
          <a:srcRect b="-3463" l="-11005" r="-5830" t="-10848"/>
          <a:stretch/>
        </p:blipFill>
        <p:spPr>
          <a:xfrm>
            <a:off x="5436700" y="1788075"/>
            <a:ext cx="503600" cy="492625"/>
          </a:xfrm>
          <a:prstGeom prst="rect">
            <a:avLst/>
          </a:prstGeom>
          <a:noFill/>
          <a:ln>
            <a:noFill/>
          </a:ln>
        </p:spPr>
      </p:pic>
      <p:pic>
        <p:nvPicPr>
          <p:cNvPr id="237" name="Google Shape;237;p29"/>
          <p:cNvPicPr preferRelativeResize="0"/>
          <p:nvPr/>
        </p:nvPicPr>
        <p:blipFill rotWithShape="1">
          <a:blip r:embed="rId4">
            <a:alphaModFix/>
          </a:blip>
          <a:srcRect b="-3463" l="-11005" r="-5830" t="-10848"/>
          <a:stretch/>
        </p:blipFill>
        <p:spPr>
          <a:xfrm>
            <a:off x="4696025" y="4390350"/>
            <a:ext cx="503600" cy="492625"/>
          </a:xfrm>
          <a:prstGeom prst="rect">
            <a:avLst/>
          </a:prstGeom>
          <a:noFill/>
          <a:ln>
            <a:noFill/>
          </a:ln>
        </p:spPr>
      </p:pic>
      <p:pic>
        <p:nvPicPr>
          <p:cNvPr id="238" name="Google Shape;238;p29"/>
          <p:cNvPicPr preferRelativeResize="0"/>
          <p:nvPr/>
        </p:nvPicPr>
        <p:blipFill rotWithShape="1">
          <a:blip r:embed="rId4">
            <a:alphaModFix/>
          </a:blip>
          <a:srcRect b="-3463" l="-11005" r="-5830" t="-10848"/>
          <a:stretch/>
        </p:blipFill>
        <p:spPr>
          <a:xfrm>
            <a:off x="3791425" y="3690625"/>
            <a:ext cx="503600" cy="492625"/>
          </a:xfrm>
          <a:prstGeom prst="rect">
            <a:avLst/>
          </a:prstGeom>
          <a:noFill/>
          <a:ln>
            <a:noFill/>
          </a:ln>
        </p:spPr>
      </p:pic>
      <p:pic>
        <p:nvPicPr>
          <p:cNvPr id="239" name="Google Shape;239;p29"/>
          <p:cNvPicPr preferRelativeResize="0"/>
          <p:nvPr/>
        </p:nvPicPr>
        <p:blipFill rotWithShape="1">
          <a:blip r:embed="rId4">
            <a:alphaModFix/>
          </a:blip>
          <a:srcRect b="-3463" l="-11005" r="-5830" t="-10848"/>
          <a:stretch/>
        </p:blipFill>
        <p:spPr>
          <a:xfrm>
            <a:off x="3952025" y="1942125"/>
            <a:ext cx="503600" cy="492625"/>
          </a:xfrm>
          <a:prstGeom prst="rect">
            <a:avLst/>
          </a:prstGeom>
          <a:noFill/>
          <a:ln>
            <a:noFill/>
          </a:ln>
        </p:spPr>
      </p:pic>
      <p:pic>
        <p:nvPicPr>
          <p:cNvPr id="240" name="Google Shape;240;p29"/>
          <p:cNvPicPr preferRelativeResize="0"/>
          <p:nvPr/>
        </p:nvPicPr>
        <p:blipFill rotWithShape="1">
          <a:blip r:embed="rId4">
            <a:alphaModFix/>
          </a:blip>
          <a:srcRect b="-3463" l="-11005" r="-5830" t="-10848"/>
          <a:stretch/>
        </p:blipFill>
        <p:spPr>
          <a:xfrm>
            <a:off x="3891400" y="2816375"/>
            <a:ext cx="503600" cy="492625"/>
          </a:xfrm>
          <a:prstGeom prst="rect">
            <a:avLst/>
          </a:prstGeom>
          <a:noFill/>
          <a:ln>
            <a:noFill/>
          </a:ln>
        </p:spPr>
      </p:pic>
      <p:sp>
        <p:nvSpPr>
          <p:cNvPr id="241" name="Google Shape;241;p29"/>
          <p:cNvSpPr txBox="1"/>
          <p:nvPr/>
        </p:nvSpPr>
        <p:spPr>
          <a:xfrm>
            <a:off x="286775" y="131100"/>
            <a:ext cx="1778100" cy="327900"/>
          </a:xfrm>
          <a:prstGeom prst="rect">
            <a:avLst/>
          </a:prstGeom>
          <a:solidFill>
            <a:srgbClr val="000000">
              <a:alpha val="15639"/>
            </a:srgbClr>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Average"/>
                <a:ea typeface="Average"/>
                <a:cs typeface="Average"/>
                <a:sym typeface="Average"/>
              </a:rPr>
              <a:t>Map courtesy of Google Maps</a:t>
            </a:r>
            <a:endParaRPr sz="900">
              <a:solidFill>
                <a:srgbClr val="FFFFFF"/>
              </a:solidFill>
              <a:latin typeface="Average"/>
              <a:ea typeface="Average"/>
              <a:cs typeface="Average"/>
              <a:sym typeface="Average"/>
            </a:endParaRPr>
          </a:p>
        </p:txBody>
      </p:sp>
      <p:sp>
        <p:nvSpPr>
          <p:cNvPr id="242" name="Google Shape;242;p29"/>
          <p:cNvSpPr txBox="1"/>
          <p:nvPr/>
        </p:nvSpPr>
        <p:spPr>
          <a:xfrm>
            <a:off x="2928000" y="2649225"/>
            <a:ext cx="800400" cy="40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pic>
        <p:nvPicPr>
          <p:cNvPr id="247" name="Google Shape;247;p30"/>
          <p:cNvPicPr preferRelativeResize="0"/>
          <p:nvPr/>
        </p:nvPicPr>
        <p:blipFill>
          <a:blip r:embed="rId4">
            <a:alphaModFix/>
          </a:blip>
          <a:stretch>
            <a:fillRect/>
          </a:stretch>
        </p:blipFill>
        <p:spPr>
          <a:xfrm>
            <a:off x="216400" y="376238"/>
            <a:ext cx="2238375" cy="4391025"/>
          </a:xfrm>
          <a:prstGeom prst="rect">
            <a:avLst/>
          </a:prstGeom>
          <a:noFill/>
          <a:ln>
            <a:noFill/>
          </a:ln>
        </p:spPr>
      </p:pic>
      <p:pic>
        <p:nvPicPr>
          <p:cNvPr id="248" name="Google Shape;248;p30"/>
          <p:cNvPicPr preferRelativeResize="0"/>
          <p:nvPr/>
        </p:nvPicPr>
        <p:blipFill>
          <a:blip r:embed="rId5">
            <a:alphaModFix/>
          </a:blip>
          <a:stretch>
            <a:fillRect/>
          </a:stretch>
        </p:blipFill>
        <p:spPr>
          <a:xfrm>
            <a:off x="2268850" y="309575"/>
            <a:ext cx="2371725" cy="4457700"/>
          </a:xfrm>
          <a:prstGeom prst="rect">
            <a:avLst/>
          </a:prstGeom>
          <a:noFill/>
          <a:ln>
            <a:noFill/>
          </a:ln>
        </p:spPr>
      </p:pic>
      <p:pic>
        <p:nvPicPr>
          <p:cNvPr id="249" name="Google Shape;249;p30"/>
          <p:cNvPicPr preferRelativeResize="0"/>
          <p:nvPr/>
        </p:nvPicPr>
        <p:blipFill>
          <a:blip r:embed="rId6">
            <a:alphaModFix/>
          </a:blip>
          <a:stretch>
            <a:fillRect/>
          </a:stretch>
        </p:blipFill>
        <p:spPr>
          <a:xfrm>
            <a:off x="4381475" y="347675"/>
            <a:ext cx="2371725" cy="4448175"/>
          </a:xfrm>
          <a:prstGeom prst="rect">
            <a:avLst/>
          </a:prstGeom>
          <a:noFill/>
          <a:ln>
            <a:noFill/>
          </a:ln>
        </p:spPr>
      </p:pic>
      <p:pic>
        <p:nvPicPr>
          <p:cNvPr id="250" name="Google Shape;250;p30"/>
          <p:cNvPicPr preferRelativeResize="0"/>
          <p:nvPr/>
        </p:nvPicPr>
        <p:blipFill>
          <a:blip r:embed="rId7">
            <a:alphaModFix/>
          </a:blip>
          <a:stretch>
            <a:fillRect/>
          </a:stretch>
        </p:blipFill>
        <p:spPr>
          <a:xfrm>
            <a:off x="6446525" y="245025"/>
            <a:ext cx="2499375" cy="4533750"/>
          </a:xfrm>
          <a:prstGeom prst="rect">
            <a:avLst/>
          </a:prstGeom>
          <a:noFill/>
          <a:ln>
            <a:noFill/>
          </a:ln>
        </p:spPr>
      </p:pic>
      <p:sp>
        <p:nvSpPr>
          <p:cNvPr id="251" name="Google Shape;251;p30"/>
          <p:cNvSpPr txBox="1"/>
          <p:nvPr/>
        </p:nvSpPr>
        <p:spPr>
          <a:xfrm>
            <a:off x="12632000" y="3628100"/>
            <a:ext cx="6371400" cy="74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pic>
        <p:nvPicPr>
          <p:cNvPr id="256" name="Google Shape;256;p31"/>
          <p:cNvPicPr preferRelativeResize="0"/>
          <p:nvPr/>
        </p:nvPicPr>
        <p:blipFill>
          <a:blip r:embed="rId3">
            <a:alphaModFix/>
          </a:blip>
          <a:stretch>
            <a:fillRect/>
          </a:stretch>
        </p:blipFill>
        <p:spPr>
          <a:xfrm>
            <a:off x="4199000" y="152400"/>
            <a:ext cx="4838701" cy="4838701"/>
          </a:xfrm>
          <a:prstGeom prst="rect">
            <a:avLst/>
          </a:prstGeom>
          <a:noFill/>
          <a:ln>
            <a:noFill/>
          </a:ln>
        </p:spPr>
      </p:pic>
      <p:sp>
        <p:nvSpPr>
          <p:cNvPr id="257" name="Google Shape;257;p31"/>
          <p:cNvSpPr txBox="1"/>
          <p:nvPr/>
        </p:nvSpPr>
        <p:spPr>
          <a:xfrm>
            <a:off x="553050" y="1537450"/>
            <a:ext cx="3086100" cy="140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6000">
                <a:solidFill>
                  <a:srgbClr val="B7B7B7"/>
                </a:solidFill>
                <a:latin typeface="Average"/>
                <a:ea typeface="Average"/>
                <a:cs typeface="Average"/>
                <a:sym typeface="Average"/>
              </a:rPr>
              <a:t>Our </a:t>
            </a:r>
            <a:endParaRPr sz="6000">
              <a:solidFill>
                <a:srgbClr val="B7B7B7"/>
              </a:solidFill>
              <a:latin typeface="Average"/>
              <a:ea typeface="Average"/>
              <a:cs typeface="Average"/>
              <a:sym typeface="Average"/>
            </a:endParaRPr>
          </a:p>
          <a:p>
            <a:pPr indent="0" lvl="0" marL="0" rtl="0" algn="ctr">
              <a:spcBef>
                <a:spcPts val="0"/>
              </a:spcBef>
              <a:spcAft>
                <a:spcPts val="0"/>
              </a:spcAft>
              <a:buNone/>
            </a:pPr>
            <a:r>
              <a:rPr lang="en" sz="6000">
                <a:solidFill>
                  <a:srgbClr val="B7B7B7"/>
                </a:solidFill>
                <a:latin typeface="Average"/>
                <a:ea typeface="Average"/>
                <a:cs typeface="Average"/>
                <a:sym typeface="Average"/>
              </a:rPr>
              <a:t>Concept</a:t>
            </a:r>
            <a:endParaRPr sz="6000">
              <a:solidFill>
                <a:srgbClr val="B7B7B7"/>
              </a:solidFill>
              <a:latin typeface="Average"/>
              <a:ea typeface="Average"/>
              <a:cs typeface="Average"/>
              <a:sym typeface="Average"/>
            </a:endParaRPr>
          </a:p>
        </p:txBody>
      </p:sp>
      <p:cxnSp>
        <p:nvCxnSpPr>
          <p:cNvPr id="258" name="Google Shape;258;p31"/>
          <p:cNvCxnSpPr/>
          <p:nvPr/>
        </p:nvCxnSpPr>
        <p:spPr>
          <a:xfrm flipH="1" rot="10800000">
            <a:off x="926850" y="3536275"/>
            <a:ext cx="2338500" cy="6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62" name="Shape 262"/>
        <p:cNvGrpSpPr/>
        <p:nvPr/>
      </p:nvGrpSpPr>
      <p:grpSpPr>
        <a:xfrm>
          <a:off x="0" y="0"/>
          <a:ext cx="0" cy="0"/>
          <a:chOff x="0" y="0"/>
          <a:chExt cx="0" cy="0"/>
        </a:xfrm>
      </p:grpSpPr>
      <p:pic>
        <p:nvPicPr>
          <p:cNvPr id="263" name="Google Shape;263;p32"/>
          <p:cNvPicPr preferRelativeResize="0"/>
          <p:nvPr/>
        </p:nvPicPr>
        <p:blipFill>
          <a:blip r:embed="rId4">
            <a:alphaModFix/>
          </a:blip>
          <a:stretch>
            <a:fillRect/>
          </a:stretch>
        </p:blipFill>
        <p:spPr>
          <a:xfrm>
            <a:off x="2100075" y="0"/>
            <a:ext cx="51435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pic>
        <p:nvPicPr>
          <p:cNvPr id="74" name="Google Shape;74;p15"/>
          <p:cNvPicPr preferRelativeResize="0"/>
          <p:nvPr/>
        </p:nvPicPr>
        <p:blipFill>
          <a:blip r:embed="rId4">
            <a:alphaModFix/>
          </a:blip>
          <a:stretch>
            <a:fillRect/>
          </a:stretch>
        </p:blipFill>
        <p:spPr>
          <a:xfrm>
            <a:off x="0" y="0"/>
            <a:ext cx="9144000" cy="5143500"/>
          </a:xfrm>
          <a:prstGeom prst="rect">
            <a:avLst/>
          </a:prstGeom>
          <a:noFill/>
          <a:ln>
            <a:noFill/>
          </a:ln>
        </p:spPr>
      </p:pic>
      <p:sp>
        <p:nvSpPr>
          <p:cNvPr id="75" name="Google Shape;75;p15"/>
          <p:cNvSpPr txBox="1"/>
          <p:nvPr/>
        </p:nvSpPr>
        <p:spPr>
          <a:xfrm>
            <a:off x="487750" y="432325"/>
            <a:ext cx="3968400" cy="765000"/>
          </a:xfrm>
          <a:prstGeom prst="rect">
            <a:avLst/>
          </a:prstGeom>
          <a:solidFill>
            <a:srgbClr val="FCD8D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rgbClr val="FFFFFF"/>
                </a:solidFill>
                <a:latin typeface="Average"/>
                <a:ea typeface="Average"/>
                <a:cs typeface="Average"/>
                <a:sym typeface="Average"/>
              </a:rPr>
              <a:t>Recap</a:t>
            </a:r>
            <a:endParaRPr sz="3600">
              <a:solidFill>
                <a:srgbClr val="FFFFFF"/>
              </a:solidFill>
              <a:latin typeface="Average"/>
              <a:ea typeface="Average"/>
              <a:cs typeface="Average"/>
              <a:sym typeface="Average"/>
            </a:endParaRPr>
          </a:p>
        </p:txBody>
      </p:sp>
      <p:sp>
        <p:nvSpPr>
          <p:cNvPr id="76" name="Google Shape;76;p15"/>
          <p:cNvSpPr txBox="1"/>
          <p:nvPr/>
        </p:nvSpPr>
        <p:spPr>
          <a:xfrm>
            <a:off x="385275" y="1425550"/>
            <a:ext cx="4647600" cy="27996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Font typeface="Average"/>
              <a:buChar char="❖"/>
            </a:pPr>
            <a:r>
              <a:rPr lang="en" sz="1800">
                <a:latin typeface="Average"/>
                <a:ea typeface="Average"/>
                <a:cs typeface="Average"/>
                <a:sym typeface="Average"/>
              </a:rPr>
              <a:t>Surveyed </a:t>
            </a:r>
            <a:r>
              <a:rPr b="1" lang="en" sz="1800">
                <a:latin typeface="Average"/>
                <a:ea typeface="Average"/>
                <a:cs typeface="Average"/>
                <a:sym typeface="Average"/>
              </a:rPr>
              <a:t>74</a:t>
            </a:r>
            <a:r>
              <a:rPr lang="en" sz="1800">
                <a:latin typeface="Average"/>
                <a:ea typeface="Average"/>
                <a:cs typeface="Average"/>
                <a:sym typeface="Average"/>
              </a:rPr>
              <a:t> People</a:t>
            </a:r>
            <a:endParaRPr sz="1800">
              <a:latin typeface="Average"/>
              <a:ea typeface="Average"/>
              <a:cs typeface="Average"/>
              <a:sym typeface="Average"/>
            </a:endParaRPr>
          </a:p>
          <a:p>
            <a:pPr indent="-342900" lvl="0" marL="457200" rtl="0" algn="l">
              <a:spcBef>
                <a:spcPts val="0"/>
              </a:spcBef>
              <a:spcAft>
                <a:spcPts val="0"/>
              </a:spcAft>
              <a:buSzPts val="1800"/>
              <a:buFont typeface="Average"/>
              <a:buChar char="❖"/>
            </a:pPr>
            <a:r>
              <a:rPr lang="en" sz="1800">
                <a:latin typeface="Average"/>
                <a:ea typeface="Average"/>
                <a:cs typeface="Average"/>
                <a:sym typeface="Average"/>
              </a:rPr>
              <a:t>Interviewed </a:t>
            </a:r>
            <a:r>
              <a:rPr b="1" lang="en" sz="1800">
                <a:latin typeface="Average"/>
                <a:ea typeface="Average"/>
                <a:cs typeface="Average"/>
                <a:sym typeface="Average"/>
              </a:rPr>
              <a:t>11</a:t>
            </a:r>
            <a:r>
              <a:rPr lang="en" sz="1800">
                <a:latin typeface="Average"/>
                <a:ea typeface="Average"/>
                <a:cs typeface="Average"/>
                <a:sym typeface="Average"/>
              </a:rPr>
              <a:t> people (6 female, 5 male)</a:t>
            </a:r>
            <a:endParaRPr sz="1800">
              <a:latin typeface="Average"/>
              <a:ea typeface="Average"/>
              <a:cs typeface="Average"/>
              <a:sym typeface="Average"/>
            </a:endParaRPr>
          </a:p>
          <a:p>
            <a:pPr indent="-342900" lvl="0" marL="457200" rtl="0" algn="l">
              <a:spcBef>
                <a:spcPts val="0"/>
              </a:spcBef>
              <a:spcAft>
                <a:spcPts val="0"/>
              </a:spcAft>
              <a:buClr>
                <a:schemeClr val="dk1"/>
              </a:buClr>
              <a:buSzPts val="1800"/>
              <a:buFont typeface="Average"/>
              <a:buChar char="❖"/>
            </a:pPr>
            <a:r>
              <a:rPr lang="en" sz="1800">
                <a:solidFill>
                  <a:schemeClr val="dk1"/>
                </a:solidFill>
                <a:latin typeface="Average"/>
                <a:ea typeface="Average"/>
                <a:cs typeface="Average"/>
                <a:sym typeface="Average"/>
              </a:rPr>
              <a:t>Narrowed down audience to college students (in our case, U of I) </a:t>
            </a:r>
            <a:endParaRPr sz="1800">
              <a:solidFill>
                <a:schemeClr val="dk1"/>
              </a:solidFill>
              <a:latin typeface="Average"/>
              <a:ea typeface="Average"/>
              <a:cs typeface="Average"/>
              <a:sym typeface="Average"/>
            </a:endParaRPr>
          </a:p>
          <a:p>
            <a:pPr indent="-342900" lvl="0" marL="457200" rtl="0" algn="l">
              <a:spcBef>
                <a:spcPts val="0"/>
              </a:spcBef>
              <a:spcAft>
                <a:spcPts val="0"/>
              </a:spcAft>
              <a:buClr>
                <a:schemeClr val="dk1"/>
              </a:buClr>
              <a:buSzPts val="1800"/>
              <a:buFont typeface="Average"/>
              <a:buChar char="❖"/>
            </a:pPr>
            <a:r>
              <a:rPr lang="en" sz="1800">
                <a:solidFill>
                  <a:schemeClr val="dk1"/>
                </a:solidFill>
                <a:latin typeface="Average"/>
                <a:ea typeface="Average"/>
                <a:cs typeface="Average"/>
                <a:sym typeface="Average"/>
              </a:rPr>
              <a:t>Narrowed down topic to accessibility</a:t>
            </a:r>
            <a:endParaRPr sz="1800">
              <a:solidFill>
                <a:schemeClr val="dk1"/>
              </a:solidFill>
              <a:latin typeface="Average"/>
              <a:ea typeface="Average"/>
              <a:cs typeface="Average"/>
              <a:sym typeface="Average"/>
            </a:endParaRPr>
          </a:p>
          <a:p>
            <a:pPr indent="-342900" lvl="0" marL="457200" rtl="0" algn="l">
              <a:spcBef>
                <a:spcPts val="0"/>
              </a:spcBef>
              <a:spcAft>
                <a:spcPts val="0"/>
              </a:spcAft>
              <a:buClr>
                <a:schemeClr val="dk1"/>
              </a:buClr>
              <a:buSzPts val="1800"/>
              <a:buFont typeface="Average"/>
              <a:buChar char="❖"/>
            </a:pPr>
            <a:r>
              <a:rPr lang="en" sz="1800">
                <a:solidFill>
                  <a:schemeClr val="dk1"/>
                </a:solidFill>
                <a:latin typeface="Average"/>
                <a:ea typeface="Average"/>
                <a:cs typeface="Average"/>
                <a:sym typeface="Average"/>
              </a:rPr>
              <a:t>Identified the areas of focus which require maximum attention to help women regarding reproductive health</a:t>
            </a:r>
            <a:endParaRPr sz="1800">
              <a:solidFill>
                <a:schemeClr val="dk1"/>
              </a:solidFill>
              <a:latin typeface="Average"/>
              <a:ea typeface="Average"/>
              <a:cs typeface="Average"/>
              <a:sym typeface="Averag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pic>
        <p:nvPicPr>
          <p:cNvPr id="272" name="Google Shape;272;p34"/>
          <p:cNvPicPr preferRelativeResize="0"/>
          <p:nvPr/>
        </p:nvPicPr>
        <p:blipFill>
          <a:blip r:embed="rId3">
            <a:alphaModFix/>
          </a:blip>
          <a:stretch>
            <a:fillRect/>
          </a:stretch>
        </p:blipFill>
        <p:spPr>
          <a:xfrm>
            <a:off x="0" y="0"/>
            <a:ext cx="9144000" cy="5143500"/>
          </a:xfrm>
          <a:prstGeom prst="rect">
            <a:avLst/>
          </a:prstGeom>
          <a:noFill/>
          <a:ln>
            <a:noFill/>
          </a:ln>
        </p:spPr>
      </p:pic>
      <p:sp>
        <p:nvSpPr>
          <p:cNvPr id="273" name="Google Shape;273;p34"/>
          <p:cNvSpPr txBox="1"/>
          <p:nvPr/>
        </p:nvSpPr>
        <p:spPr>
          <a:xfrm>
            <a:off x="2138850" y="1762500"/>
            <a:ext cx="4866300" cy="161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6000">
                <a:solidFill>
                  <a:srgbClr val="FFFFFF"/>
                </a:solidFill>
                <a:latin typeface="Average"/>
                <a:ea typeface="Average"/>
                <a:cs typeface="Average"/>
                <a:sym typeface="Average"/>
              </a:rPr>
              <a:t>End Goal</a:t>
            </a:r>
            <a:endParaRPr sz="6000">
              <a:solidFill>
                <a:srgbClr val="FFFFFF"/>
              </a:solidFill>
              <a:latin typeface="Average"/>
              <a:ea typeface="Average"/>
              <a:cs typeface="Average"/>
              <a:sym typeface="Average"/>
            </a:endParaRPr>
          </a:p>
        </p:txBody>
      </p:sp>
      <p:sp>
        <p:nvSpPr>
          <p:cNvPr id="274" name="Google Shape;274;p34"/>
          <p:cNvSpPr txBox="1"/>
          <p:nvPr/>
        </p:nvSpPr>
        <p:spPr>
          <a:xfrm>
            <a:off x="5198925" y="2538500"/>
            <a:ext cx="6384900" cy="74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pic>
        <p:nvPicPr>
          <p:cNvPr id="279" name="Google Shape;279;p35"/>
          <p:cNvPicPr preferRelativeResize="0"/>
          <p:nvPr/>
        </p:nvPicPr>
        <p:blipFill>
          <a:blip r:embed="rId3">
            <a:alphaModFix/>
          </a:blip>
          <a:stretch>
            <a:fillRect/>
          </a:stretch>
        </p:blipFill>
        <p:spPr>
          <a:xfrm>
            <a:off x="0" y="0"/>
            <a:ext cx="9143990" cy="5143500"/>
          </a:xfrm>
          <a:prstGeom prst="rect">
            <a:avLst/>
          </a:prstGeom>
          <a:noFill/>
          <a:ln>
            <a:noFill/>
          </a:ln>
        </p:spPr>
      </p:pic>
      <p:sp>
        <p:nvSpPr>
          <p:cNvPr id="280" name="Google Shape;280;p35"/>
          <p:cNvSpPr txBox="1"/>
          <p:nvPr/>
        </p:nvSpPr>
        <p:spPr>
          <a:xfrm>
            <a:off x="4611425" y="1352375"/>
            <a:ext cx="3746700" cy="152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rgbClr val="999999"/>
                </a:solidFill>
                <a:latin typeface="Average"/>
                <a:ea typeface="Average"/>
                <a:cs typeface="Average"/>
                <a:sym typeface="Average"/>
              </a:rPr>
              <a:t>Questions?</a:t>
            </a:r>
            <a:endParaRPr sz="4800">
              <a:solidFill>
                <a:srgbClr val="999999"/>
              </a:solidFill>
              <a:latin typeface="Average"/>
              <a:ea typeface="Average"/>
              <a:cs typeface="Average"/>
              <a:sym typeface="Average"/>
            </a:endParaRPr>
          </a:p>
        </p:txBody>
      </p:sp>
      <p:cxnSp>
        <p:nvCxnSpPr>
          <p:cNvPr id="281" name="Google Shape;281;p35"/>
          <p:cNvCxnSpPr/>
          <p:nvPr/>
        </p:nvCxnSpPr>
        <p:spPr>
          <a:xfrm>
            <a:off x="0" y="4190175"/>
            <a:ext cx="9144000" cy="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pic>
        <p:nvPicPr>
          <p:cNvPr id="81" name="Google Shape;81;p16"/>
          <p:cNvPicPr preferRelativeResize="0"/>
          <p:nvPr/>
        </p:nvPicPr>
        <p:blipFill>
          <a:blip r:embed="rId4">
            <a:alphaModFix/>
          </a:blip>
          <a:stretch>
            <a:fillRect/>
          </a:stretch>
        </p:blipFill>
        <p:spPr>
          <a:xfrm>
            <a:off x="-48525" y="0"/>
            <a:ext cx="9192523" cy="5170794"/>
          </a:xfrm>
          <a:prstGeom prst="rect">
            <a:avLst/>
          </a:prstGeom>
          <a:noFill/>
          <a:ln>
            <a:noFill/>
          </a:ln>
        </p:spPr>
      </p:pic>
      <p:sp>
        <p:nvSpPr>
          <p:cNvPr id="82" name="Google Shape;82;p16"/>
          <p:cNvSpPr txBox="1"/>
          <p:nvPr/>
        </p:nvSpPr>
        <p:spPr>
          <a:xfrm>
            <a:off x="723325" y="1761600"/>
            <a:ext cx="2069400" cy="164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6000">
                <a:solidFill>
                  <a:srgbClr val="FFFFFF"/>
                </a:solidFill>
                <a:latin typeface="Average"/>
                <a:ea typeface="Average"/>
                <a:cs typeface="Average"/>
                <a:sym typeface="Average"/>
              </a:rPr>
              <a:t>Our</a:t>
            </a:r>
            <a:endParaRPr sz="6000">
              <a:solidFill>
                <a:srgbClr val="FFFFFF"/>
              </a:solidFill>
              <a:latin typeface="Average"/>
              <a:ea typeface="Average"/>
              <a:cs typeface="Average"/>
              <a:sym typeface="Average"/>
            </a:endParaRPr>
          </a:p>
          <a:p>
            <a:pPr indent="0" lvl="0" marL="0" rtl="0" algn="ctr">
              <a:spcBef>
                <a:spcPts val="0"/>
              </a:spcBef>
              <a:spcAft>
                <a:spcPts val="0"/>
              </a:spcAft>
              <a:buNone/>
            </a:pPr>
            <a:r>
              <a:rPr lang="en" sz="6000">
                <a:solidFill>
                  <a:srgbClr val="FFFFFF"/>
                </a:solidFill>
                <a:latin typeface="Average"/>
                <a:ea typeface="Average"/>
                <a:cs typeface="Average"/>
                <a:sym typeface="Average"/>
              </a:rPr>
              <a:t>Goals</a:t>
            </a:r>
            <a:endParaRPr sz="6000">
              <a:solidFill>
                <a:srgbClr val="FFFFFF"/>
              </a:solidFill>
              <a:latin typeface="Average"/>
              <a:ea typeface="Average"/>
              <a:cs typeface="Average"/>
              <a:sym typeface="Average"/>
            </a:endParaRPr>
          </a:p>
        </p:txBody>
      </p:sp>
      <p:sp>
        <p:nvSpPr>
          <p:cNvPr id="83" name="Google Shape;83;p16"/>
          <p:cNvSpPr txBox="1"/>
          <p:nvPr/>
        </p:nvSpPr>
        <p:spPr>
          <a:xfrm>
            <a:off x="4572000" y="1240750"/>
            <a:ext cx="4058400" cy="164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666666"/>
                </a:solidFill>
                <a:latin typeface="Average"/>
                <a:ea typeface="Average"/>
                <a:cs typeface="Average"/>
                <a:sym typeface="Average"/>
              </a:rPr>
              <a:t>Our goals are to </a:t>
            </a:r>
            <a:r>
              <a:rPr b="1" lang="en" sz="1800">
                <a:solidFill>
                  <a:srgbClr val="666666"/>
                </a:solidFill>
                <a:latin typeface="Average"/>
                <a:ea typeface="Average"/>
                <a:cs typeface="Average"/>
                <a:sym typeface="Average"/>
              </a:rPr>
              <a:t>educate </a:t>
            </a:r>
            <a:r>
              <a:rPr lang="en" sz="1800">
                <a:solidFill>
                  <a:srgbClr val="666666"/>
                </a:solidFill>
                <a:latin typeface="Average"/>
                <a:ea typeface="Average"/>
                <a:cs typeface="Average"/>
                <a:sym typeface="Average"/>
              </a:rPr>
              <a:t>those with periods about how to take care of their reproductive health, and help </a:t>
            </a:r>
            <a:r>
              <a:rPr b="1" lang="en" sz="1800">
                <a:solidFill>
                  <a:srgbClr val="666666"/>
                </a:solidFill>
                <a:latin typeface="Average"/>
                <a:ea typeface="Average"/>
                <a:cs typeface="Average"/>
                <a:sym typeface="Average"/>
              </a:rPr>
              <a:t>increase accessibility </a:t>
            </a:r>
            <a:r>
              <a:rPr lang="en" sz="1800">
                <a:solidFill>
                  <a:srgbClr val="666666"/>
                </a:solidFill>
                <a:latin typeface="Average"/>
                <a:ea typeface="Average"/>
                <a:cs typeface="Average"/>
                <a:sym typeface="Average"/>
              </a:rPr>
              <a:t>of sanitary products. We also want to find ways to </a:t>
            </a:r>
            <a:r>
              <a:rPr b="1" lang="en" sz="1800">
                <a:solidFill>
                  <a:srgbClr val="666666"/>
                </a:solidFill>
                <a:latin typeface="Average"/>
                <a:ea typeface="Average"/>
                <a:cs typeface="Average"/>
                <a:sym typeface="Average"/>
              </a:rPr>
              <a:t>improve the awareness</a:t>
            </a:r>
            <a:r>
              <a:rPr lang="en" sz="1800">
                <a:solidFill>
                  <a:srgbClr val="666666"/>
                </a:solidFill>
                <a:latin typeface="Average"/>
                <a:ea typeface="Average"/>
                <a:cs typeface="Average"/>
                <a:sym typeface="Average"/>
              </a:rPr>
              <a:t> regarding </a:t>
            </a:r>
            <a:r>
              <a:rPr lang="en" sz="1800">
                <a:solidFill>
                  <a:srgbClr val="666666"/>
                </a:solidFill>
                <a:latin typeface="Average"/>
                <a:ea typeface="Average"/>
                <a:cs typeface="Average"/>
                <a:sym typeface="Average"/>
              </a:rPr>
              <a:t>sanitary products, and </a:t>
            </a:r>
            <a:r>
              <a:rPr b="1" lang="en" sz="1800">
                <a:solidFill>
                  <a:srgbClr val="666666"/>
                </a:solidFill>
                <a:latin typeface="Average"/>
                <a:ea typeface="Average"/>
                <a:cs typeface="Average"/>
                <a:sym typeface="Average"/>
              </a:rPr>
              <a:t>research</a:t>
            </a:r>
            <a:r>
              <a:rPr lang="en" sz="1800">
                <a:solidFill>
                  <a:srgbClr val="666666"/>
                </a:solidFill>
                <a:latin typeface="Average"/>
                <a:ea typeface="Average"/>
                <a:cs typeface="Average"/>
                <a:sym typeface="Average"/>
              </a:rPr>
              <a:t> what solutions are already available and figure out how to </a:t>
            </a:r>
            <a:r>
              <a:rPr b="1" lang="en" sz="1800">
                <a:solidFill>
                  <a:srgbClr val="666666"/>
                </a:solidFill>
                <a:latin typeface="Average"/>
                <a:ea typeface="Average"/>
                <a:cs typeface="Average"/>
                <a:sym typeface="Average"/>
              </a:rPr>
              <a:t>optimize</a:t>
            </a:r>
            <a:r>
              <a:rPr lang="en" sz="1800">
                <a:solidFill>
                  <a:srgbClr val="666666"/>
                </a:solidFill>
                <a:latin typeface="Average"/>
                <a:ea typeface="Average"/>
                <a:cs typeface="Average"/>
                <a:sym typeface="Average"/>
              </a:rPr>
              <a:t> them.</a:t>
            </a:r>
            <a:endParaRPr sz="1800">
              <a:solidFill>
                <a:srgbClr val="666666"/>
              </a:solidFill>
              <a:latin typeface="Average"/>
              <a:ea typeface="Average"/>
              <a:cs typeface="Average"/>
              <a:sym typeface="Averag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pic>
        <p:nvPicPr>
          <p:cNvPr id="88" name="Google Shape;88;p17"/>
          <p:cNvPicPr preferRelativeResize="0"/>
          <p:nvPr/>
        </p:nvPicPr>
        <p:blipFill>
          <a:blip r:embed="rId4">
            <a:alphaModFix/>
          </a:blip>
          <a:stretch>
            <a:fillRect/>
          </a:stretch>
        </p:blipFill>
        <p:spPr>
          <a:xfrm>
            <a:off x="0" y="0"/>
            <a:ext cx="9144000" cy="5143500"/>
          </a:xfrm>
          <a:prstGeom prst="rect">
            <a:avLst/>
          </a:prstGeom>
          <a:noFill/>
          <a:ln>
            <a:noFill/>
          </a:ln>
        </p:spPr>
      </p:pic>
      <p:sp>
        <p:nvSpPr>
          <p:cNvPr id="89" name="Google Shape;89;p17"/>
          <p:cNvSpPr txBox="1"/>
          <p:nvPr/>
        </p:nvSpPr>
        <p:spPr>
          <a:xfrm>
            <a:off x="2138850" y="1308000"/>
            <a:ext cx="4866300" cy="161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6000">
                <a:solidFill>
                  <a:srgbClr val="FFFFFF"/>
                </a:solidFill>
                <a:latin typeface="Average"/>
                <a:ea typeface="Average"/>
                <a:cs typeface="Average"/>
                <a:sym typeface="Average"/>
              </a:rPr>
              <a:t>Behavioral</a:t>
            </a:r>
            <a:endParaRPr sz="6000">
              <a:solidFill>
                <a:srgbClr val="FFFFFF"/>
              </a:solidFill>
              <a:latin typeface="Average"/>
              <a:ea typeface="Average"/>
              <a:cs typeface="Average"/>
              <a:sym typeface="Average"/>
            </a:endParaRPr>
          </a:p>
          <a:p>
            <a:pPr indent="0" lvl="0" marL="0" rtl="0" algn="ctr">
              <a:spcBef>
                <a:spcPts val="0"/>
              </a:spcBef>
              <a:spcAft>
                <a:spcPts val="0"/>
              </a:spcAft>
              <a:buNone/>
            </a:pPr>
            <a:r>
              <a:rPr lang="en" sz="6000">
                <a:solidFill>
                  <a:srgbClr val="FFFFFF"/>
                </a:solidFill>
                <a:latin typeface="Average"/>
                <a:ea typeface="Average"/>
                <a:cs typeface="Average"/>
                <a:sym typeface="Average"/>
              </a:rPr>
              <a:t>Frameworks</a:t>
            </a:r>
            <a:endParaRPr sz="6000">
              <a:solidFill>
                <a:srgbClr val="FFFFFF"/>
              </a:solidFill>
              <a:latin typeface="Average"/>
              <a:ea typeface="Average"/>
              <a:cs typeface="Average"/>
              <a:sym typeface="Average"/>
            </a:endParaRPr>
          </a:p>
        </p:txBody>
      </p:sp>
      <p:sp>
        <p:nvSpPr>
          <p:cNvPr id="90" name="Google Shape;90;p17"/>
          <p:cNvSpPr txBox="1"/>
          <p:nvPr/>
        </p:nvSpPr>
        <p:spPr>
          <a:xfrm>
            <a:off x="3845100" y="3451300"/>
            <a:ext cx="1453800" cy="69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800">
                <a:solidFill>
                  <a:srgbClr val="FFFFFF"/>
                </a:solidFill>
                <a:latin typeface="Average"/>
                <a:ea typeface="Average"/>
                <a:cs typeface="Average"/>
                <a:sym typeface="Average"/>
              </a:rPr>
              <a:t>2 x 2</a:t>
            </a:r>
            <a:endParaRPr sz="4800">
              <a:solidFill>
                <a:srgbClr val="FFFFFF"/>
              </a:solidFill>
              <a:latin typeface="Average"/>
              <a:ea typeface="Average"/>
              <a:cs typeface="Average"/>
              <a:sym typeface="Average"/>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9EE"/>
        </a:solidFill>
      </p:bgPr>
    </p:bg>
    <p:spTree>
      <p:nvGrpSpPr>
        <p:cNvPr id="94" name="Shape 94"/>
        <p:cNvGrpSpPr/>
        <p:nvPr/>
      </p:nvGrpSpPr>
      <p:grpSpPr>
        <a:xfrm>
          <a:off x="0" y="0"/>
          <a:ext cx="0" cy="0"/>
          <a:chOff x="0" y="0"/>
          <a:chExt cx="0" cy="0"/>
        </a:xfrm>
      </p:grpSpPr>
      <p:pic>
        <p:nvPicPr>
          <p:cNvPr id="95" name="Google Shape;95;p18"/>
          <p:cNvPicPr preferRelativeResize="0"/>
          <p:nvPr/>
        </p:nvPicPr>
        <p:blipFill>
          <a:blip r:embed="rId4">
            <a:alphaModFix/>
          </a:blip>
          <a:stretch>
            <a:fillRect/>
          </a:stretch>
        </p:blipFill>
        <p:spPr>
          <a:xfrm>
            <a:off x="2420063" y="508825"/>
            <a:ext cx="4303874" cy="4303898"/>
          </a:xfrm>
          <a:prstGeom prst="rect">
            <a:avLst/>
          </a:prstGeom>
          <a:noFill/>
          <a:ln>
            <a:noFill/>
          </a:ln>
          <a:effectLst>
            <a:outerShdw blurRad="142875" rotWithShape="0" algn="bl" dir="2100000" dist="38100">
              <a:srgbClr val="000000">
                <a:alpha val="40000"/>
              </a:srgbClr>
            </a:outerShdw>
          </a:effectLst>
        </p:spPr>
      </p:pic>
      <p:sp>
        <p:nvSpPr>
          <p:cNvPr id="96" name="Google Shape;96;p18"/>
          <p:cNvSpPr txBox="1"/>
          <p:nvPr/>
        </p:nvSpPr>
        <p:spPr>
          <a:xfrm>
            <a:off x="145250" y="508825"/>
            <a:ext cx="2051100" cy="1095000"/>
          </a:xfrm>
          <a:prstGeom prst="rect">
            <a:avLst/>
          </a:prstGeom>
          <a:solidFill>
            <a:srgbClr val="FCD8D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rgbClr val="FFFFFF"/>
                </a:solidFill>
                <a:latin typeface="Average"/>
                <a:ea typeface="Average"/>
                <a:cs typeface="Average"/>
                <a:sym typeface="Average"/>
              </a:rPr>
              <a:t>Brand Trust </a:t>
            </a:r>
            <a:endParaRPr b="1" sz="2100">
              <a:solidFill>
                <a:srgbClr val="FFFFFF"/>
              </a:solidFill>
              <a:latin typeface="Average"/>
              <a:ea typeface="Average"/>
              <a:cs typeface="Average"/>
              <a:sym typeface="Average"/>
            </a:endParaRPr>
          </a:p>
          <a:p>
            <a:pPr indent="0" lvl="0" marL="0" rtl="0" algn="ctr">
              <a:spcBef>
                <a:spcPts val="0"/>
              </a:spcBef>
              <a:spcAft>
                <a:spcPts val="0"/>
              </a:spcAft>
              <a:buNone/>
            </a:pPr>
            <a:r>
              <a:rPr b="1" lang="en" sz="2100">
                <a:solidFill>
                  <a:srgbClr val="FFFFFF"/>
                </a:solidFill>
                <a:latin typeface="Average"/>
                <a:ea typeface="Average"/>
                <a:cs typeface="Average"/>
                <a:sym typeface="Average"/>
              </a:rPr>
              <a:t>Vs.</a:t>
            </a:r>
            <a:endParaRPr b="1" sz="2100">
              <a:solidFill>
                <a:srgbClr val="FFFFFF"/>
              </a:solidFill>
              <a:latin typeface="Average"/>
              <a:ea typeface="Average"/>
              <a:cs typeface="Average"/>
              <a:sym typeface="Average"/>
            </a:endParaRPr>
          </a:p>
          <a:p>
            <a:pPr indent="0" lvl="0" marL="0" rtl="0" algn="ctr">
              <a:spcBef>
                <a:spcPts val="0"/>
              </a:spcBef>
              <a:spcAft>
                <a:spcPts val="0"/>
              </a:spcAft>
              <a:buNone/>
            </a:pPr>
            <a:r>
              <a:rPr b="1" lang="en" sz="2100">
                <a:solidFill>
                  <a:srgbClr val="FFFFFF"/>
                </a:solidFill>
                <a:latin typeface="Average"/>
                <a:ea typeface="Average"/>
                <a:cs typeface="Average"/>
                <a:sym typeface="Average"/>
              </a:rPr>
              <a:t>Quality</a:t>
            </a:r>
            <a:endParaRPr b="1" sz="2100">
              <a:solidFill>
                <a:srgbClr val="FFFFFF"/>
              </a:solidFill>
              <a:latin typeface="Average"/>
              <a:ea typeface="Average"/>
              <a:cs typeface="Average"/>
              <a:sym typeface="Average"/>
            </a:endParaRPr>
          </a:p>
        </p:txBody>
      </p:sp>
      <p:sp>
        <p:nvSpPr>
          <p:cNvPr id="97" name="Google Shape;97;p18"/>
          <p:cNvSpPr txBox="1"/>
          <p:nvPr/>
        </p:nvSpPr>
        <p:spPr>
          <a:xfrm>
            <a:off x="3679500" y="72025"/>
            <a:ext cx="1785000" cy="436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Average"/>
                <a:ea typeface="Average"/>
                <a:cs typeface="Average"/>
                <a:sym typeface="Average"/>
              </a:rPr>
              <a:t>High Brand Trust</a:t>
            </a:r>
            <a:endParaRPr b="1">
              <a:latin typeface="Average"/>
              <a:ea typeface="Average"/>
              <a:cs typeface="Average"/>
              <a:sym typeface="Average"/>
            </a:endParaRPr>
          </a:p>
        </p:txBody>
      </p:sp>
      <p:sp>
        <p:nvSpPr>
          <p:cNvPr id="98" name="Google Shape;98;p18"/>
          <p:cNvSpPr txBox="1"/>
          <p:nvPr/>
        </p:nvSpPr>
        <p:spPr>
          <a:xfrm>
            <a:off x="3679500" y="4812725"/>
            <a:ext cx="1785000" cy="33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Average"/>
                <a:ea typeface="Average"/>
                <a:cs typeface="Average"/>
                <a:sym typeface="Average"/>
              </a:rPr>
              <a:t>Low </a:t>
            </a:r>
            <a:r>
              <a:rPr b="1" lang="en">
                <a:latin typeface="Average"/>
                <a:ea typeface="Average"/>
                <a:cs typeface="Average"/>
                <a:sym typeface="Average"/>
              </a:rPr>
              <a:t>Brand Trust</a:t>
            </a:r>
            <a:endParaRPr b="1">
              <a:latin typeface="Average"/>
              <a:ea typeface="Average"/>
              <a:cs typeface="Average"/>
              <a:sym typeface="Average"/>
            </a:endParaRPr>
          </a:p>
        </p:txBody>
      </p:sp>
      <p:sp>
        <p:nvSpPr>
          <p:cNvPr id="99" name="Google Shape;99;p18"/>
          <p:cNvSpPr txBox="1"/>
          <p:nvPr/>
        </p:nvSpPr>
        <p:spPr>
          <a:xfrm>
            <a:off x="6823700" y="2353350"/>
            <a:ext cx="1374900" cy="43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Average"/>
                <a:ea typeface="Average"/>
                <a:cs typeface="Average"/>
                <a:sym typeface="Average"/>
              </a:rPr>
              <a:t>High Quality</a:t>
            </a:r>
            <a:endParaRPr b="1">
              <a:latin typeface="Average"/>
              <a:ea typeface="Average"/>
              <a:cs typeface="Average"/>
              <a:sym typeface="Average"/>
            </a:endParaRPr>
          </a:p>
        </p:txBody>
      </p:sp>
      <p:sp>
        <p:nvSpPr>
          <p:cNvPr id="100" name="Google Shape;100;p18"/>
          <p:cNvSpPr txBox="1"/>
          <p:nvPr/>
        </p:nvSpPr>
        <p:spPr>
          <a:xfrm>
            <a:off x="1045175" y="2353350"/>
            <a:ext cx="1374900" cy="43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Average"/>
                <a:ea typeface="Average"/>
                <a:cs typeface="Average"/>
                <a:sym typeface="Average"/>
              </a:rPr>
              <a:t>Low </a:t>
            </a:r>
            <a:r>
              <a:rPr b="1" lang="en">
                <a:latin typeface="Average"/>
                <a:ea typeface="Average"/>
                <a:cs typeface="Average"/>
                <a:sym typeface="Average"/>
              </a:rPr>
              <a:t>Quality</a:t>
            </a:r>
            <a:endParaRPr b="1">
              <a:latin typeface="Average"/>
              <a:ea typeface="Average"/>
              <a:cs typeface="Average"/>
              <a:sym typeface="Average"/>
            </a:endParaRPr>
          </a:p>
        </p:txBody>
      </p:sp>
      <p:sp>
        <p:nvSpPr>
          <p:cNvPr id="101" name="Google Shape;101;p18"/>
          <p:cNvSpPr txBox="1"/>
          <p:nvPr/>
        </p:nvSpPr>
        <p:spPr>
          <a:xfrm>
            <a:off x="2570475" y="1274525"/>
            <a:ext cx="2133900" cy="6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Average"/>
                <a:ea typeface="Average"/>
                <a:cs typeface="Average"/>
                <a:sym typeface="Average"/>
              </a:rPr>
              <a:t>- </a:t>
            </a:r>
            <a:r>
              <a:rPr lang="en" sz="1200">
                <a:latin typeface="Average"/>
                <a:ea typeface="Average"/>
                <a:cs typeface="Average"/>
                <a:sym typeface="Average"/>
              </a:rPr>
              <a:t>Research Encouragement</a:t>
            </a:r>
            <a:endParaRPr sz="1200">
              <a:latin typeface="Average"/>
              <a:ea typeface="Average"/>
              <a:cs typeface="Average"/>
              <a:sym typeface="Average"/>
            </a:endParaRPr>
          </a:p>
          <a:p>
            <a:pPr indent="0" lvl="0" marL="0" rtl="0" algn="l">
              <a:spcBef>
                <a:spcPts val="0"/>
              </a:spcBef>
              <a:spcAft>
                <a:spcPts val="0"/>
              </a:spcAft>
              <a:buNone/>
            </a:pPr>
            <a:r>
              <a:rPr lang="en" sz="1200">
                <a:latin typeface="Average"/>
                <a:ea typeface="Average"/>
                <a:cs typeface="Average"/>
                <a:sym typeface="Average"/>
              </a:rPr>
              <a:t>- Eco-friendly solutions</a:t>
            </a:r>
            <a:endParaRPr sz="1200">
              <a:latin typeface="Average"/>
              <a:ea typeface="Average"/>
              <a:cs typeface="Average"/>
              <a:sym typeface="Average"/>
            </a:endParaRPr>
          </a:p>
        </p:txBody>
      </p:sp>
      <p:sp>
        <p:nvSpPr>
          <p:cNvPr id="102" name="Google Shape;102;p18"/>
          <p:cNvSpPr txBox="1"/>
          <p:nvPr/>
        </p:nvSpPr>
        <p:spPr>
          <a:xfrm>
            <a:off x="4942450" y="2712400"/>
            <a:ext cx="1396500" cy="64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Average"/>
                <a:ea typeface="Average"/>
                <a:cs typeface="Average"/>
                <a:sym typeface="Average"/>
              </a:rPr>
              <a:t>- </a:t>
            </a:r>
            <a:r>
              <a:rPr lang="en" sz="1200">
                <a:latin typeface="Average"/>
                <a:ea typeface="Average"/>
                <a:cs typeface="Average"/>
                <a:sym typeface="Average"/>
              </a:rPr>
              <a:t>Provide Quality</a:t>
            </a:r>
            <a:endParaRPr sz="1200">
              <a:latin typeface="Average"/>
              <a:ea typeface="Average"/>
              <a:cs typeface="Average"/>
              <a:sym typeface="Average"/>
            </a:endParaRPr>
          </a:p>
          <a:p>
            <a:pPr indent="0" lvl="0" marL="0" rtl="0" algn="l">
              <a:spcBef>
                <a:spcPts val="0"/>
              </a:spcBef>
              <a:spcAft>
                <a:spcPts val="0"/>
              </a:spcAft>
              <a:buNone/>
            </a:pPr>
            <a:r>
              <a:rPr lang="en" sz="1200">
                <a:latin typeface="Average"/>
                <a:ea typeface="Average"/>
                <a:cs typeface="Average"/>
                <a:sym typeface="Average"/>
              </a:rPr>
              <a:t>- Increase # of pads in a packet</a:t>
            </a:r>
            <a:endParaRPr sz="1200">
              <a:latin typeface="Average"/>
              <a:ea typeface="Average"/>
              <a:cs typeface="Average"/>
              <a:sym typeface="Average"/>
            </a:endParaRPr>
          </a:p>
        </p:txBody>
      </p:sp>
      <p:sp>
        <p:nvSpPr>
          <p:cNvPr id="103" name="Google Shape;103;p18"/>
          <p:cNvSpPr txBox="1"/>
          <p:nvPr/>
        </p:nvSpPr>
        <p:spPr>
          <a:xfrm>
            <a:off x="6915300" y="3471125"/>
            <a:ext cx="2051100" cy="13416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rage"/>
                <a:ea typeface="Average"/>
                <a:cs typeface="Average"/>
                <a:sym typeface="Average"/>
              </a:rPr>
              <a:t>Key</a:t>
            </a:r>
            <a:r>
              <a:rPr lang="en">
                <a:latin typeface="Average"/>
                <a:ea typeface="Average"/>
                <a:cs typeface="Average"/>
                <a:sym typeface="Average"/>
              </a:rPr>
              <a:t>:</a:t>
            </a:r>
            <a:endParaRPr>
              <a:latin typeface="Average"/>
              <a:ea typeface="Average"/>
              <a:cs typeface="Average"/>
              <a:sym typeface="Average"/>
            </a:endParaRPr>
          </a:p>
          <a:p>
            <a:pPr indent="0" lvl="0" marL="0" rtl="0" algn="l">
              <a:spcBef>
                <a:spcPts val="0"/>
              </a:spcBef>
              <a:spcAft>
                <a:spcPts val="0"/>
              </a:spcAft>
              <a:buNone/>
            </a:pPr>
            <a:r>
              <a:t/>
            </a:r>
            <a:endParaRPr>
              <a:latin typeface="Average"/>
              <a:ea typeface="Average"/>
              <a:cs typeface="Average"/>
              <a:sym typeface="Average"/>
            </a:endParaRPr>
          </a:p>
          <a:p>
            <a:pPr indent="0" lvl="0" marL="0" rtl="0" algn="l">
              <a:spcBef>
                <a:spcPts val="0"/>
              </a:spcBef>
              <a:spcAft>
                <a:spcPts val="0"/>
              </a:spcAft>
              <a:buNone/>
            </a:pPr>
            <a:r>
              <a:rPr lang="en">
                <a:solidFill>
                  <a:schemeClr val="dk1"/>
                </a:solidFill>
                <a:latin typeface="Average"/>
                <a:ea typeface="Average"/>
                <a:cs typeface="Average"/>
                <a:sym typeface="Average"/>
              </a:rPr>
              <a:t>     Female Interviewees</a:t>
            </a:r>
            <a:endParaRPr>
              <a:solidFill>
                <a:schemeClr val="dk1"/>
              </a:solidFill>
              <a:latin typeface="Average"/>
              <a:ea typeface="Average"/>
              <a:cs typeface="Average"/>
              <a:sym typeface="Average"/>
            </a:endParaRPr>
          </a:p>
          <a:p>
            <a:pPr indent="0" lvl="0" marL="0" rtl="0" algn="l">
              <a:spcBef>
                <a:spcPts val="0"/>
              </a:spcBef>
              <a:spcAft>
                <a:spcPts val="0"/>
              </a:spcAft>
              <a:buNone/>
            </a:pPr>
            <a:r>
              <a:rPr lang="en">
                <a:solidFill>
                  <a:schemeClr val="dk1"/>
                </a:solidFill>
                <a:latin typeface="Average"/>
                <a:ea typeface="Average"/>
                <a:cs typeface="Average"/>
                <a:sym typeface="Average"/>
              </a:rPr>
              <a:t> </a:t>
            </a:r>
            <a:endParaRPr>
              <a:solidFill>
                <a:schemeClr val="dk1"/>
              </a:solidFill>
              <a:latin typeface="Average"/>
              <a:ea typeface="Average"/>
              <a:cs typeface="Average"/>
              <a:sym typeface="Average"/>
            </a:endParaRPr>
          </a:p>
          <a:p>
            <a:pPr indent="0" lvl="0" marL="0" rtl="0" algn="l">
              <a:spcBef>
                <a:spcPts val="0"/>
              </a:spcBef>
              <a:spcAft>
                <a:spcPts val="0"/>
              </a:spcAft>
              <a:buNone/>
            </a:pPr>
            <a:r>
              <a:rPr lang="en">
                <a:solidFill>
                  <a:schemeClr val="dk1"/>
                </a:solidFill>
                <a:latin typeface="Average"/>
                <a:ea typeface="Average"/>
                <a:cs typeface="Average"/>
                <a:sym typeface="Average"/>
              </a:rPr>
              <a:t>     Male Interviewees</a:t>
            </a:r>
            <a:endParaRPr>
              <a:latin typeface="Average"/>
              <a:ea typeface="Average"/>
              <a:cs typeface="Average"/>
              <a:sym typeface="Average"/>
            </a:endParaRPr>
          </a:p>
          <a:p>
            <a:pPr indent="0" lvl="0" marL="0" rtl="0" algn="l">
              <a:spcBef>
                <a:spcPts val="0"/>
              </a:spcBef>
              <a:spcAft>
                <a:spcPts val="0"/>
              </a:spcAft>
              <a:buNone/>
            </a:pPr>
            <a:r>
              <a:t/>
            </a:r>
            <a:endParaRPr>
              <a:latin typeface="Average"/>
              <a:ea typeface="Average"/>
              <a:cs typeface="Average"/>
              <a:sym typeface="Average"/>
            </a:endParaRPr>
          </a:p>
        </p:txBody>
      </p:sp>
      <p:sp>
        <p:nvSpPr>
          <p:cNvPr id="104" name="Google Shape;104;p18"/>
          <p:cNvSpPr/>
          <p:nvPr/>
        </p:nvSpPr>
        <p:spPr>
          <a:xfrm>
            <a:off x="6996350" y="4020250"/>
            <a:ext cx="165600" cy="175200"/>
          </a:xfrm>
          <a:prstGeom prst="ellipse">
            <a:avLst/>
          </a:pr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8"/>
          <p:cNvSpPr/>
          <p:nvPr/>
        </p:nvSpPr>
        <p:spPr>
          <a:xfrm>
            <a:off x="6996350" y="4420500"/>
            <a:ext cx="165600" cy="175200"/>
          </a:xfrm>
          <a:prstGeom prst="ellipse">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8"/>
          <p:cNvSpPr/>
          <p:nvPr/>
        </p:nvSpPr>
        <p:spPr>
          <a:xfrm>
            <a:off x="5078500" y="1940300"/>
            <a:ext cx="165600" cy="175200"/>
          </a:xfrm>
          <a:prstGeom prst="ellipse">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8"/>
          <p:cNvSpPr/>
          <p:nvPr/>
        </p:nvSpPr>
        <p:spPr>
          <a:xfrm>
            <a:off x="4859200" y="1765100"/>
            <a:ext cx="165600" cy="175200"/>
          </a:xfrm>
          <a:prstGeom prst="ellipse">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8"/>
          <p:cNvSpPr/>
          <p:nvPr/>
        </p:nvSpPr>
        <p:spPr>
          <a:xfrm>
            <a:off x="5132150" y="1702025"/>
            <a:ext cx="165600" cy="175200"/>
          </a:xfrm>
          <a:prstGeom prst="ellipse">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8"/>
          <p:cNvSpPr/>
          <p:nvPr/>
        </p:nvSpPr>
        <p:spPr>
          <a:xfrm>
            <a:off x="4859200" y="2035825"/>
            <a:ext cx="165600" cy="175200"/>
          </a:xfrm>
          <a:prstGeom prst="ellipse">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8"/>
          <p:cNvSpPr/>
          <p:nvPr/>
        </p:nvSpPr>
        <p:spPr>
          <a:xfrm>
            <a:off x="5244100" y="2115500"/>
            <a:ext cx="165600" cy="175200"/>
          </a:xfrm>
          <a:prstGeom prst="ellipse">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8"/>
          <p:cNvSpPr/>
          <p:nvPr/>
        </p:nvSpPr>
        <p:spPr>
          <a:xfrm>
            <a:off x="5078500" y="1428625"/>
            <a:ext cx="165600" cy="175200"/>
          </a:xfrm>
          <a:prstGeom prst="ellipse">
            <a:avLst/>
          </a:pr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8"/>
          <p:cNvSpPr/>
          <p:nvPr/>
        </p:nvSpPr>
        <p:spPr>
          <a:xfrm>
            <a:off x="5342925" y="1877225"/>
            <a:ext cx="165600" cy="175200"/>
          </a:xfrm>
          <a:prstGeom prst="ellipse">
            <a:avLst/>
          </a:pr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8"/>
          <p:cNvSpPr/>
          <p:nvPr/>
        </p:nvSpPr>
        <p:spPr>
          <a:xfrm>
            <a:off x="5342925" y="1540300"/>
            <a:ext cx="165600" cy="175200"/>
          </a:xfrm>
          <a:prstGeom prst="ellipse">
            <a:avLst/>
          </a:pr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8"/>
          <p:cNvSpPr/>
          <p:nvPr/>
        </p:nvSpPr>
        <p:spPr>
          <a:xfrm>
            <a:off x="5595100" y="1702025"/>
            <a:ext cx="165600" cy="175200"/>
          </a:xfrm>
          <a:prstGeom prst="ellipse">
            <a:avLst/>
          </a:pr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8"/>
          <p:cNvSpPr/>
          <p:nvPr/>
        </p:nvSpPr>
        <p:spPr>
          <a:xfrm>
            <a:off x="5342925" y="1274525"/>
            <a:ext cx="165600" cy="175200"/>
          </a:xfrm>
          <a:prstGeom prst="ellipse">
            <a:avLst/>
          </a:pr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8"/>
          <p:cNvSpPr/>
          <p:nvPr/>
        </p:nvSpPr>
        <p:spPr>
          <a:xfrm>
            <a:off x="5618225" y="1365100"/>
            <a:ext cx="165600" cy="175200"/>
          </a:xfrm>
          <a:prstGeom prst="ellipse">
            <a:avLst/>
          </a:pr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9EE"/>
        </a:solidFill>
      </p:bgPr>
    </p:bg>
    <p:spTree>
      <p:nvGrpSpPr>
        <p:cNvPr id="120" name="Shape 120"/>
        <p:cNvGrpSpPr/>
        <p:nvPr/>
      </p:nvGrpSpPr>
      <p:grpSpPr>
        <a:xfrm>
          <a:off x="0" y="0"/>
          <a:ext cx="0" cy="0"/>
          <a:chOff x="0" y="0"/>
          <a:chExt cx="0" cy="0"/>
        </a:xfrm>
      </p:grpSpPr>
      <p:pic>
        <p:nvPicPr>
          <p:cNvPr id="121" name="Google Shape;121;p19"/>
          <p:cNvPicPr preferRelativeResize="0"/>
          <p:nvPr/>
        </p:nvPicPr>
        <p:blipFill>
          <a:blip r:embed="rId4">
            <a:alphaModFix/>
          </a:blip>
          <a:stretch>
            <a:fillRect/>
          </a:stretch>
        </p:blipFill>
        <p:spPr>
          <a:xfrm>
            <a:off x="2402650" y="402400"/>
            <a:ext cx="4338700" cy="4338700"/>
          </a:xfrm>
          <a:prstGeom prst="rect">
            <a:avLst/>
          </a:prstGeom>
          <a:noFill/>
          <a:ln>
            <a:noFill/>
          </a:ln>
          <a:effectLst>
            <a:outerShdw blurRad="142875" rotWithShape="0" algn="bl" dir="2100000" dist="38100">
              <a:srgbClr val="000000">
                <a:alpha val="40000"/>
              </a:srgbClr>
            </a:outerShdw>
          </a:effectLst>
        </p:spPr>
      </p:pic>
      <p:sp>
        <p:nvSpPr>
          <p:cNvPr id="122" name="Google Shape;122;p19"/>
          <p:cNvSpPr txBox="1"/>
          <p:nvPr/>
        </p:nvSpPr>
        <p:spPr>
          <a:xfrm>
            <a:off x="9324925" y="1131750"/>
            <a:ext cx="1374900" cy="102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verage"/>
                <a:ea typeface="Average"/>
                <a:cs typeface="Average"/>
                <a:sym typeface="Average"/>
              </a:rPr>
              <a:t>Misuse</a:t>
            </a:r>
            <a:endParaRPr>
              <a:solidFill>
                <a:srgbClr val="FFFFFF"/>
              </a:solidFill>
              <a:latin typeface="Average"/>
              <a:ea typeface="Average"/>
              <a:cs typeface="Average"/>
              <a:sym typeface="Average"/>
            </a:endParaRPr>
          </a:p>
          <a:p>
            <a:pPr indent="0" lvl="0" marL="0" rtl="0" algn="ctr">
              <a:spcBef>
                <a:spcPts val="0"/>
              </a:spcBef>
              <a:spcAft>
                <a:spcPts val="0"/>
              </a:spcAft>
              <a:buNone/>
            </a:pPr>
            <a:r>
              <a:rPr lang="en">
                <a:solidFill>
                  <a:srgbClr val="FFFFFF"/>
                </a:solidFill>
                <a:latin typeface="Average"/>
                <a:ea typeface="Average"/>
                <a:cs typeface="Average"/>
                <a:sym typeface="Average"/>
              </a:rPr>
              <a:t>Vs.</a:t>
            </a:r>
            <a:endParaRPr>
              <a:solidFill>
                <a:srgbClr val="FFFFFF"/>
              </a:solidFill>
              <a:latin typeface="Average"/>
              <a:ea typeface="Average"/>
              <a:cs typeface="Average"/>
              <a:sym typeface="Average"/>
            </a:endParaRPr>
          </a:p>
          <a:p>
            <a:pPr indent="0" lvl="0" marL="0" rtl="0" algn="ctr">
              <a:spcBef>
                <a:spcPts val="0"/>
              </a:spcBef>
              <a:spcAft>
                <a:spcPts val="0"/>
              </a:spcAft>
              <a:buNone/>
            </a:pPr>
            <a:r>
              <a:rPr lang="en">
                <a:solidFill>
                  <a:srgbClr val="FFFFFF"/>
                </a:solidFill>
                <a:latin typeface="Average"/>
                <a:ea typeface="Average"/>
                <a:cs typeface="Average"/>
                <a:sym typeface="Average"/>
              </a:rPr>
              <a:t>Cost</a:t>
            </a:r>
            <a:endParaRPr>
              <a:solidFill>
                <a:srgbClr val="FFFFFF"/>
              </a:solidFill>
              <a:latin typeface="Average"/>
              <a:ea typeface="Average"/>
              <a:cs typeface="Average"/>
              <a:sym typeface="Average"/>
            </a:endParaRPr>
          </a:p>
        </p:txBody>
      </p:sp>
      <p:sp>
        <p:nvSpPr>
          <p:cNvPr id="123" name="Google Shape;123;p19"/>
          <p:cNvSpPr txBox="1"/>
          <p:nvPr/>
        </p:nvSpPr>
        <p:spPr>
          <a:xfrm>
            <a:off x="3884550" y="0"/>
            <a:ext cx="1374900" cy="43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Average"/>
                <a:ea typeface="Average"/>
                <a:cs typeface="Average"/>
                <a:sym typeface="Average"/>
              </a:rPr>
              <a:t>High Misuse</a:t>
            </a:r>
            <a:endParaRPr b="1">
              <a:latin typeface="Average"/>
              <a:ea typeface="Average"/>
              <a:cs typeface="Average"/>
              <a:sym typeface="Average"/>
            </a:endParaRPr>
          </a:p>
        </p:txBody>
      </p:sp>
      <p:sp>
        <p:nvSpPr>
          <p:cNvPr id="124" name="Google Shape;124;p19"/>
          <p:cNvSpPr txBox="1"/>
          <p:nvPr/>
        </p:nvSpPr>
        <p:spPr>
          <a:xfrm>
            <a:off x="1421350" y="2353350"/>
            <a:ext cx="1374900" cy="43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Average"/>
                <a:ea typeface="Average"/>
                <a:cs typeface="Average"/>
                <a:sym typeface="Average"/>
              </a:rPr>
              <a:t>Low Cost</a:t>
            </a:r>
            <a:endParaRPr b="1">
              <a:latin typeface="Average"/>
              <a:ea typeface="Average"/>
              <a:cs typeface="Average"/>
              <a:sym typeface="Average"/>
            </a:endParaRPr>
          </a:p>
        </p:txBody>
      </p:sp>
      <p:sp>
        <p:nvSpPr>
          <p:cNvPr id="125" name="Google Shape;125;p19"/>
          <p:cNvSpPr txBox="1"/>
          <p:nvPr/>
        </p:nvSpPr>
        <p:spPr>
          <a:xfrm>
            <a:off x="3962550" y="4741100"/>
            <a:ext cx="1582200" cy="43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Average"/>
                <a:ea typeface="Average"/>
                <a:cs typeface="Average"/>
                <a:sym typeface="Average"/>
              </a:rPr>
              <a:t>Low Misuse</a:t>
            </a:r>
            <a:endParaRPr b="1">
              <a:latin typeface="Average"/>
              <a:ea typeface="Average"/>
              <a:cs typeface="Average"/>
              <a:sym typeface="Average"/>
            </a:endParaRPr>
          </a:p>
        </p:txBody>
      </p:sp>
      <p:sp>
        <p:nvSpPr>
          <p:cNvPr id="126" name="Google Shape;126;p19"/>
          <p:cNvSpPr txBox="1"/>
          <p:nvPr/>
        </p:nvSpPr>
        <p:spPr>
          <a:xfrm>
            <a:off x="6841125" y="2353350"/>
            <a:ext cx="1094400" cy="43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Average"/>
                <a:ea typeface="Average"/>
                <a:cs typeface="Average"/>
                <a:sym typeface="Average"/>
              </a:rPr>
              <a:t>High Cost</a:t>
            </a:r>
            <a:endParaRPr b="1">
              <a:latin typeface="Average"/>
              <a:ea typeface="Average"/>
              <a:cs typeface="Average"/>
              <a:sym typeface="Average"/>
            </a:endParaRPr>
          </a:p>
        </p:txBody>
      </p:sp>
      <p:sp>
        <p:nvSpPr>
          <p:cNvPr id="127" name="Google Shape;127;p19"/>
          <p:cNvSpPr txBox="1"/>
          <p:nvPr/>
        </p:nvSpPr>
        <p:spPr>
          <a:xfrm>
            <a:off x="5259450" y="2712400"/>
            <a:ext cx="1265700" cy="95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Average"/>
                <a:ea typeface="Average"/>
                <a:cs typeface="Average"/>
                <a:sym typeface="Average"/>
              </a:rPr>
              <a:t>- Put cap on</a:t>
            </a:r>
            <a:endParaRPr sz="1200">
              <a:latin typeface="Average"/>
              <a:ea typeface="Average"/>
              <a:cs typeface="Average"/>
              <a:sym typeface="Average"/>
            </a:endParaRPr>
          </a:p>
          <a:p>
            <a:pPr indent="0" lvl="0" marL="0" rtl="0" algn="l">
              <a:spcBef>
                <a:spcPts val="0"/>
              </a:spcBef>
              <a:spcAft>
                <a:spcPts val="0"/>
              </a:spcAft>
              <a:buNone/>
            </a:pPr>
            <a:r>
              <a:rPr lang="en" sz="1200">
                <a:latin typeface="Average"/>
                <a:ea typeface="Average"/>
                <a:cs typeface="Average"/>
                <a:sym typeface="Average"/>
              </a:rPr>
              <a:t>- Monitoring</a:t>
            </a:r>
            <a:endParaRPr sz="1200">
              <a:latin typeface="Average"/>
              <a:ea typeface="Average"/>
              <a:cs typeface="Average"/>
              <a:sym typeface="Average"/>
            </a:endParaRPr>
          </a:p>
        </p:txBody>
      </p:sp>
      <p:sp>
        <p:nvSpPr>
          <p:cNvPr id="128" name="Google Shape;128;p19"/>
          <p:cNvSpPr txBox="1"/>
          <p:nvPr/>
        </p:nvSpPr>
        <p:spPr>
          <a:xfrm>
            <a:off x="3151450" y="3249100"/>
            <a:ext cx="1657500" cy="59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Average"/>
                <a:ea typeface="Average"/>
                <a:cs typeface="Average"/>
                <a:sym typeface="Average"/>
              </a:rPr>
              <a:t>- Ban Tampon Tax</a:t>
            </a:r>
            <a:endParaRPr sz="1200">
              <a:latin typeface="Average"/>
              <a:ea typeface="Average"/>
              <a:cs typeface="Average"/>
              <a:sym typeface="Average"/>
            </a:endParaRPr>
          </a:p>
          <a:p>
            <a:pPr indent="0" lvl="0" marL="0" rtl="0" algn="l">
              <a:spcBef>
                <a:spcPts val="0"/>
              </a:spcBef>
              <a:spcAft>
                <a:spcPts val="0"/>
              </a:spcAft>
              <a:buNone/>
            </a:pPr>
            <a:r>
              <a:rPr lang="en" sz="1200">
                <a:latin typeface="Average"/>
                <a:ea typeface="Average"/>
                <a:cs typeface="Average"/>
                <a:sym typeface="Average"/>
              </a:rPr>
              <a:t>- Tampon stamps</a:t>
            </a:r>
            <a:endParaRPr sz="1200">
              <a:latin typeface="Average"/>
              <a:ea typeface="Average"/>
              <a:cs typeface="Average"/>
              <a:sym typeface="Average"/>
            </a:endParaRPr>
          </a:p>
        </p:txBody>
      </p:sp>
      <p:sp>
        <p:nvSpPr>
          <p:cNvPr id="129" name="Google Shape;129;p19"/>
          <p:cNvSpPr txBox="1"/>
          <p:nvPr/>
        </p:nvSpPr>
        <p:spPr>
          <a:xfrm>
            <a:off x="166475" y="402400"/>
            <a:ext cx="2051100" cy="1103700"/>
          </a:xfrm>
          <a:prstGeom prst="rect">
            <a:avLst/>
          </a:prstGeom>
          <a:solidFill>
            <a:srgbClr val="FCD8D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FFFFFF"/>
                </a:solidFill>
                <a:latin typeface="Average"/>
                <a:ea typeface="Average"/>
                <a:cs typeface="Average"/>
                <a:sym typeface="Average"/>
              </a:rPr>
              <a:t>Misuse</a:t>
            </a:r>
            <a:r>
              <a:rPr b="1" lang="en" sz="2400">
                <a:solidFill>
                  <a:srgbClr val="FFFFFF"/>
                </a:solidFill>
                <a:latin typeface="Average"/>
                <a:ea typeface="Average"/>
                <a:cs typeface="Average"/>
                <a:sym typeface="Average"/>
              </a:rPr>
              <a:t> </a:t>
            </a:r>
            <a:endParaRPr b="1" sz="2400">
              <a:solidFill>
                <a:srgbClr val="FFFFFF"/>
              </a:solidFill>
              <a:latin typeface="Average"/>
              <a:ea typeface="Average"/>
              <a:cs typeface="Average"/>
              <a:sym typeface="Average"/>
            </a:endParaRPr>
          </a:p>
          <a:p>
            <a:pPr indent="0" lvl="0" marL="0" rtl="0" algn="ctr">
              <a:spcBef>
                <a:spcPts val="0"/>
              </a:spcBef>
              <a:spcAft>
                <a:spcPts val="0"/>
              </a:spcAft>
              <a:buNone/>
            </a:pPr>
            <a:r>
              <a:rPr b="1" lang="en" sz="2400">
                <a:solidFill>
                  <a:srgbClr val="FFFFFF"/>
                </a:solidFill>
                <a:latin typeface="Average"/>
                <a:ea typeface="Average"/>
                <a:cs typeface="Average"/>
                <a:sym typeface="Average"/>
              </a:rPr>
              <a:t>Vs. </a:t>
            </a:r>
            <a:endParaRPr b="1" sz="2400">
              <a:solidFill>
                <a:srgbClr val="FFFFFF"/>
              </a:solidFill>
              <a:latin typeface="Average"/>
              <a:ea typeface="Average"/>
              <a:cs typeface="Average"/>
              <a:sym typeface="Average"/>
            </a:endParaRPr>
          </a:p>
          <a:p>
            <a:pPr indent="0" lvl="0" marL="0" rtl="0" algn="ctr">
              <a:spcBef>
                <a:spcPts val="0"/>
              </a:spcBef>
              <a:spcAft>
                <a:spcPts val="0"/>
              </a:spcAft>
              <a:buNone/>
            </a:pPr>
            <a:r>
              <a:rPr b="1" lang="en" sz="2400">
                <a:solidFill>
                  <a:srgbClr val="FFFFFF"/>
                </a:solidFill>
                <a:latin typeface="Average"/>
                <a:ea typeface="Average"/>
                <a:cs typeface="Average"/>
                <a:sym typeface="Average"/>
              </a:rPr>
              <a:t>Cost</a:t>
            </a:r>
            <a:endParaRPr b="1" sz="2400">
              <a:solidFill>
                <a:srgbClr val="FFFFFF"/>
              </a:solidFill>
              <a:latin typeface="Average"/>
              <a:ea typeface="Average"/>
              <a:cs typeface="Average"/>
              <a:sym typeface="Average"/>
            </a:endParaRPr>
          </a:p>
        </p:txBody>
      </p:sp>
      <p:sp>
        <p:nvSpPr>
          <p:cNvPr id="130" name="Google Shape;130;p19"/>
          <p:cNvSpPr txBox="1"/>
          <p:nvPr/>
        </p:nvSpPr>
        <p:spPr>
          <a:xfrm>
            <a:off x="6961675" y="3389850"/>
            <a:ext cx="2051100" cy="13416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rage"/>
                <a:ea typeface="Average"/>
                <a:cs typeface="Average"/>
                <a:sym typeface="Average"/>
              </a:rPr>
              <a:t>Key</a:t>
            </a:r>
            <a:r>
              <a:rPr lang="en">
                <a:latin typeface="Average"/>
                <a:ea typeface="Average"/>
                <a:cs typeface="Average"/>
                <a:sym typeface="Average"/>
              </a:rPr>
              <a:t>:</a:t>
            </a:r>
            <a:endParaRPr>
              <a:latin typeface="Average"/>
              <a:ea typeface="Average"/>
              <a:cs typeface="Average"/>
              <a:sym typeface="Average"/>
            </a:endParaRPr>
          </a:p>
          <a:p>
            <a:pPr indent="0" lvl="0" marL="0" rtl="0" algn="l">
              <a:spcBef>
                <a:spcPts val="0"/>
              </a:spcBef>
              <a:spcAft>
                <a:spcPts val="0"/>
              </a:spcAft>
              <a:buNone/>
            </a:pPr>
            <a:r>
              <a:t/>
            </a:r>
            <a:endParaRPr>
              <a:latin typeface="Average"/>
              <a:ea typeface="Average"/>
              <a:cs typeface="Average"/>
              <a:sym typeface="Average"/>
            </a:endParaRPr>
          </a:p>
          <a:p>
            <a:pPr indent="0" lvl="0" marL="0" rtl="0" algn="l">
              <a:spcBef>
                <a:spcPts val="0"/>
              </a:spcBef>
              <a:spcAft>
                <a:spcPts val="0"/>
              </a:spcAft>
              <a:buNone/>
            </a:pPr>
            <a:r>
              <a:rPr lang="en">
                <a:solidFill>
                  <a:schemeClr val="dk1"/>
                </a:solidFill>
                <a:latin typeface="Average"/>
                <a:ea typeface="Average"/>
                <a:cs typeface="Average"/>
                <a:sym typeface="Average"/>
              </a:rPr>
              <a:t>     Female Interviewees</a:t>
            </a:r>
            <a:endParaRPr>
              <a:solidFill>
                <a:schemeClr val="dk1"/>
              </a:solidFill>
              <a:latin typeface="Average"/>
              <a:ea typeface="Average"/>
              <a:cs typeface="Average"/>
              <a:sym typeface="Average"/>
            </a:endParaRPr>
          </a:p>
          <a:p>
            <a:pPr indent="0" lvl="0" marL="0" rtl="0" algn="l">
              <a:spcBef>
                <a:spcPts val="0"/>
              </a:spcBef>
              <a:spcAft>
                <a:spcPts val="0"/>
              </a:spcAft>
              <a:buNone/>
            </a:pPr>
            <a:r>
              <a:rPr lang="en">
                <a:solidFill>
                  <a:schemeClr val="dk1"/>
                </a:solidFill>
                <a:latin typeface="Average"/>
                <a:ea typeface="Average"/>
                <a:cs typeface="Average"/>
                <a:sym typeface="Average"/>
              </a:rPr>
              <a:t> </a:t>
            </a:r>
            <a:endParaRPr>
              <a:solidFill>
                <a:schemeClr val="dk1"/>
              </a:solidFill>
              <a:latin typeface="Average"/>
              <a:ea typeface="Average"/>
              <a:cs typeface="Average"/>
              <a:sym typeface="Average"/>
            </a:endParaRPr>
          </a:p>
          <a:p>
            <a:pPr indent="0" lvl="0" marL="0" rtl="0" algn="l">
              <a:spcBef>
                <a:spcPts val="0"/>
              </a:spcBef>
              <a:spcAft>
                <a:spcPts val="0"/>
              </a:spcAft>
              <a:buNone/>
            </a:pPr>
            <a:r>
              <a:rPr lang="en">
                <a:solidFill>
                  <a:schemeClr val="dk1"/>
                </a:solidFill>
                <a:latin typeface="Average"/>
                <a:ea typeface="Average"/>
                <a:cs typeface="Average"/>
                <a:sym typeface="Average"/>
              </a:rPr>
              <a:t>     Male Interviewees</a:t>
            </a:r>
            <a:endParaRPr>
              <a:latin typeface="Average"/>
              <a:ea typeface="Average"/>
              <a:cs typeface="Average"/>
              <a:sym typeface="Average"/>
            </a:endParaRPr>
          </a:p>
          <a:p>
            <a:pPr indent="0" lvl="0" marL="0" rtl="0" algn="l">
              <a:spcBef>
                <a:spcPts val="0"/>
              </a:spcBef>
              <a:spcAft>
                <a:spcPts val="0"/>
              </a:spcAft>
              <a:buNone/>
            </a:pPr>
            <a:r>
              <a:t/>
            </a:r>
            <a:endParaRPr>
              <a:latin typeface="Average"/>
              <a:ea typeface="Average"/>
              <a:cs typeface="Average"/>
              <a:sym typeface="Average"/>
            </a:endParaRPr>
          </a:p>
        </p:txBody>
      </p:sp>
      <p:sp>
        <p:nvSpPr>
          <p:cNvPr id="131" name="Google Shape;131;p19"/>
          <p:cNvSpPr/>
          <p:nvPr/>
        </p:nvSpPr>
        <p:spPr>
          <a:xfrm>
            <a:off x="7042725" y="3938975"/>
            <a:ext cx="165600" cy="175200"/>
          </a:xfrm>
          <a:prstGeom prst="ellipse">
            <a:avLst/>
          </a:pr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9"/>
          <p:cNvSpPr/>
          <p:nvPr/>
        </p:nvSpPr>
        <p:spPr>
          <a:xfrm>
            <a:off x="7042725" y="4339225"/>
            <a:ext cx="165600" cy="175200"/>
          </a:xfrm>
          <a:prstGeom prst="ellipse">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9"/>
          <p:cNvSpPr/>
          <p:nvPr/>
        </p:nvSpPr>
        <p:spPr>
          <a:xfrm>
            <a:off x="2716150" y="3294000"/>
            <a:ext cx="165600" cy="175200"/>
          </a:xfrm>
          <a:prstGeom prst="ellipse">
            <a:avLst/>
          </a:pr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9"/>
          <p:cNvSpPr/>
          <p:nvPr/>
        </p:nvSpPr>
        <p:spPr>
          <a:xfrm>
            <a:off x="3084100" y="3870025"/>
            <a:ext cx="165600" cy="175200"/>
          </a:xfrm>
          <a:prstGeom prst="ellipse">
            <a:avLst/>
          </a:pr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9"/>
          <p:cNvSpPr/>
          <p:nvPr/>
        </p:nvSpPr>
        <p:spPr>
          <a:xfrm>
            <a:off x="3106175" y="4073350"/>
            <a:ext cx="165600" cy="175200"/>
          </a:xfrm>
          <a:prstGeom prst="ellipse">
            <a:avLst/>
          </a:pr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9"/>
          <p:cNvSpPr/>
          <p:nvPr/>
        </p:nvSpPr>
        <p:spPr>
          <a:xfrm>
            <a:off x="2900125" y="3733125"/>
            <a:ext cx="165600" cy="175200"/>
          </a:xfrm>
          <a:prstGeom prst="ellipse">
            <a:avLst/>
          </a:pr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9"/>
          <p:cNvSpPr/>
          <p:nvPr/>
        </p:nvSpPr>
        <p:spPr>
          <a:xfrm>
            <a:off x="2716150" y="3557925"/>
            <a:ext cx="165600" cy="175200"/>
          </a:xfrm>
          <a:prstGeom prst="ellipse">
            <a:avLst/>
          </a:pr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9"/>
          <p:cNvSpPr/>
          <p:nvPr/>
        </p:nvSpPr>
        <p:spPr>
          <a:xfrm>
            <a:off x="2881750" y="4224450"/>
            <a:ext cx="165600" cy="175200"/>
          </a:xfrm>
          <a:prstGeom prst="ellipse">
            <a:avLst/>
          </a:pr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9"/>
          <p:cNvSpPr/>
          <p:nvPr/>
        </p:nvSpPr>
        <p:spPr>
          <a:xfrm>
            <a:off x="2900125" y="3433550"/>
            <a:ext cx="165600" cy="175200"/>
          </a:xfrm>
          <a:prstGeom prst="ellipse">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9"/>
          <p:cNvSpPr/>
          <p:nvPr/>
        </p:nvSpPr>
        <p:spPr>
          <a:xfrm>
            <a:off x="3330600" y="3973050"/>
            <a:ext cx="165600" cy="175200"/>
          </a:xfrm>
          <a:prstGeom prst="ellipse">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9"/>
          <p:cNvSpPr/>
          <p:nvPr/>
        </p:nvSpPr>
        <p:spPr>
          <a:xfrm>
            <a:off x="3106175" y="3666700"/>
            <a:ext cx="165600" cy="175200"/>
          </a:xfrm>
          <a:prstGeom prst="ellipse">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9"/>
          <p:cNvSpPr/>
          <p:nvPr/>
        </p:nvSpPr>
        <p:spPr>
          <a:xfrm>
            <a:off x="2716150" y="3817550"/>
            <a:ext cx="165600" cy="175200"/>
          </a:xfrm>
          <a:prstGeom prst="ellipse">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9"/>
          <p:cNvSpPr/>
          <p:nvPr/>
        </p:nvSpPr>
        <p:spPr>
          <a:xfrm>
            <a:off x="2881750" y="3973050"/>
            <a:ext cx="165600" cy="175200"/>
          </a:xfrm>
          <a:prstGeom prst="ellipse">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9EE"/>
        </a:solidFill>
      </p:bgPr>
    </p:bg>
    <p:spTree>
      <p:nvGrpSpPr>
        <p:cNvPr id="147" name="Shape 147"/>
        <p:cNvGrpSpPr/>
        <p:nvPr/>
      </p:nvGrpSpPr>
      <p:grpSpPr>
        <a:xfrm>
          <a:off x="0" y="0"/>
          <a:ext cx="0" cy="0"/>
          <a:chOff x="0" y="0"/>
          <a:chExt cx="0" cy="0"/>
        </a:xfrm>
      </p:grpSpPr>
      <p:pic>
        <p:nvPicPr>
          <p:cNvPr id="148" name="Google Shape;148;p20"/>
          <p:cNvPicPr preferRelativeResize="0"/>
          <p:nvPr/>
        </p:nvPicPr>
        <p:blipFill>
          <a:blip r:embed="rId4">
            <a:alphaModFix/>
          </a:blip>
          <a:stretch>
            <a:fillRect/>
          </a:stretch>
        </p:blipFill>
        <p:spPr>
          <a:xfrm>
            <a:off x="2418575" y="418337"/>
            <a:ext cx="4306826" cy="4306826"/>
          </a:xfrm>
          <a:prstGeom prst="rect">
            <a:avLst/>
          </a:prstGeom>
          <a:noFill/>
          <a:ln>
            <a:noFill/>
          </a:ln>
          <a:effectLst>
            <a:outerShdw blurRad="142875" rotWithShape="0" algn="bl" dir="2100000" dist="38100">
              <a:srgbClr val="000000">
                <a:alpha val="40000"/>
              </a:srgbClr>
            </a:outerShdw>
          </a:effectLst>
        </p:spPr>
      </p:pic>
      <p:sp>
        <p:nvSpPr>
          <p:cNvPr id="149" name="Google Shape;149;p20"/>
          <p:cNvSpPr txBox="1"/>
          <p:nvPr/>
        </p:nvSpPr>
        <p:spPr>
          <a:xfrm>
            <a:off x="3884550" y="0"/>
            <a:ext cx="1258800" cy="43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Average"/>
                <a:ea typeface="Average"/>
                <a:cs typeface="Average"/>
                <a:sym typeface="Average"/>
              </a:rPr>
              <a:t>High Access</a:t>
            </a:r>
            <a:endParaRPr b="1">
              <a:latin typeface="Average"/>
              <a:ea typeface="Average"/>
              <a:cs typeface="Average"/>
              <a:sym typeface="Average"/>
            </a:endParaRPr>
          </a:p>
        </p:txBody>
      </p:sp>
      <p:sp>
        <p:nvSpPr>
          <p:cNvPr id="150" name="Google Shape;150;p20"/>
          <p:cNvSpPr txBox="1"/>
          <p:nvPr/>
        </p:nvSpPr>
        <p:spPr>
          <a:xfrm>
            <a:off x="697875" y="2353350"/>
            <a:ext cx="1638600" cy="436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Average"/>
                <a:ea typeface="Average"/>
                <a:cs typeface="Average"/>
                <a:sym typeface="Average"/>
              </a:rPr>
              <a:t>Low Awareness</a:t>
            </a:r>
            <a:endParaRPr b="1">
              <a:latin typeface="Average"/>
              <a:ea typeface="Average"/>
              <a:cs typeface="Average"/>
              <a:sym typeface="Average"/>
            </a:endParaRPr>
          </a:p>
        </p:txBody>
      </p:sp>
      <p:sp>
        <p:nvSpPr>
          <p:cNvPr id="151" name="Google Shape;151;p20"/>
          <p:cNvSpPr txBox="1"/>
          <p:nvPr/>
        </p:nvSpPr>
        <p:spPr>
          <a:xfrm>
            <a:off x="6766125" y="2353350"/>
            <a:ext cx="1638600" cy="436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Average"/>
                <a:ea typeface="Average"/>
                <a:cs typeface="Average"/>
                <a:sym typeface="Average"/>
              </a:rPr>
              <a:t>High Awareness</a:t>
            </a:r>
            <a:endParaRPr b="1">
              <a:latin typeface="Average"/>
              <a:ea typeface="Average"/>
              <a:cs typeface="Average"/>
              <a:sym typeface="Average"/>
            </a:endParaRPr>
          </a:p>
        </p:txBody>
      </p:sp>
      <p:sp>
        <p:nvSpPr>
          <p:cNvPr id="152" name="Google Shape;152;p20"/>
          <p:cNvSpPr txBox="1"/>
          <p:nvPr/>
        </p:nvSpPr>
        <p:spPr>
          <a:xfrm>
            <a:off x="3942600" y="4725175"/>
            <a:ext cx="1258800" cy="43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Average"/>
                <a:ea typeface="Average"/>
                <a:cs typeface="Average"/>
                <a:sym typeface="Average"/>
              </a:rPr>
              <a:t>Low </a:t>
            </a:r>
            <a:r>
              <a:rPr b="1" lang="en">
                <a:latin typeface="Average"/>
                <a:ea typeface="Average"/>
                <a:cs typeface="Average"/>
                <a:sym typeface="Average"/>
              </a:rPr>
              <a:t>Access</a:t>
            </a:r>
            <a:endParaRPr b="1">
              <a:latin typeface="Average"/>
              <a:ea typeface="Average"/>
              <a:cs typeface="Average"/>
              <a:sym typeface="Average"/>
            </a:endParaRPr>
          </a:p>
        </p:txBody>
      </p:sp>
      <p:sp>
        <p:nvSpPr>
          <p:cNvPr id="153" name="Google Shape;153;p20"/>
          <p:cNvSpPr txBox="1"/>
          <p:nvPr/>
        </p:nvSpPr>
        <p:spPr>
          <a:xfrm>
            <a:off x="3074050" y="1095000"/>
            <a:ext cx="1497900" cy="6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Average"/>
                <a:ea typeface="Average"/>
                <a:cs typeface="Average"/>
                <a:sym typeface="Average"/>
              </a:rPr>
              <a:t>- Early Education</a:t>
            </a:r>
            <a:endParaRPr sz="1200">
              <a:latin typeface="Average"/>
              <a:ea typeface="Average"/>
              <a:cs typeface="Average"/>
              <a:sym typeface="Average"/>
            </a:endParaRPr>
          </a:p>
          <a:p>
            <a:pPr indent="0" lvl="0" marL="0" rtl="0" algn="l">
              <a:spcBef>
                <a:spcPts val="0"/>
              </a:spcBef>
              <a:spcAft>
                <a:spcPts val="0"/>
              </a:spcAft>
              <a:buNone/>
            </a:pPr>
            <a:r>
              <a:rPr lang="en" sz="1200">
                <a:latin typeface="Average"/>
                <a:ea typeface="Average"/>
                <a:cs typeface="Average"/>
                <a:sym typeface="Average"/>
              </a:rPr>
              <a:t>- Workshop Drives</a:t>
            </a:r>
            <a:endParaRPr sz="1200">
              <a:latin typeface="Average"/>
              <a:ea typeface="Average"/>
              <a:cs typeface="Average"/>
              <a:sym typeface="Average"/>
            </a:endParaRPr>
          </a:p>
        </p:txBody>
      </p:sp>
      <p:sp>
        <p:nvSpPr>
          <p:cNvPr id="154" name="Google Shape;154;p20"/>
          <p:cNvSpPr txBox="1"/>
          <p:nvPr/>
        </p:nvSpPr>
        <p:spPr>
          <a:xfrm>
            <a:off x="4509550" y="2692300"/>
            <a:ext cx="1859400" cy="77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Average"/>
                <a:ea typeface="Average"/>
                <a:cs typeface="Average"/>
                <a:sym typeface="Average"/>
              </a:rPr>
              <a:t>- NGO </a:t>
            </a:r>
            <a:endParaRPr sz="1200">
              <a:latin typeface="Average"/>
              <a:ea typeface="Average"/>
              <a:cs typeface="Average"/>
              <a:sym typeface="Average"/>
            </a:endParaRPr>
          </a:p>
          <a:p>
            <a:pPr indent="0" lvl="0" marL="0" rtl="0" algn="l">
              <a:spcBef>
                <a:spcPts val="0"/>
              </a:spcBef>
              <a:spcAft>
                <a:spcPts val="0"/>
              </a:spcAft>
              <a:buNone/>
            </a:pPr>
            <a:r>
              <a:rPr lang="en" sz="1200">
                <a:latin typeface="Average"/>
                <a:ea typeface="Average"/>
                <a:cs typeface="Average"/>
                <a:sym typeface="Average"/>
              </a:rPr>
              <a:t>- University-free Access</a:t>
            </a:r>
            <a:endParaRPr sz="1200">
              <a:latin typeface="Average"/>
              <a:ea typeface="Average"/>
              <a:cs typeface="Average"/>
              <a:sym typeface="Average"/>
            </a:endParaRPr>
          </a:p>
        </p:txBody>
      </p:sp>
      <p:sp>
        <p:nvSpPr>
          <p:cNvPr id="155" name="Google Shape;155;p20"/>
          <p:cNvSpPr txBox="1"/>
          <p:nvPr/>
        </p:nvSpPr>
        <p:spPr>
          <a:xfrm>
            <a:off x="198150" y="436800"/>
            <a:ext cx="2051100" cy="1054800"/>
          </a:xfrm>
          <a:prstGeom prst="rect">
            <a:avLst/>
          </a:prstGeom>
          <a:solidFill>
            <a:srgbClr val="FCD8D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FFFFFF"/>
                </a:solidFill>
                <a:latin typeface="Average"/>
                <a:ea typeface="Average"/>
                <a:cs typeface="Average"/>
                <a:sym typeface="Average"/>
              </a:rPr>
              <a:t>Access</a:t>
            </a:r>
            <a:endParaRPr b="1" sz="2200">
              <a:solidFill>
                <a:srgbClr val="FFFFFF"/>
              </a:solidFill>
              <a:latin typeface="Average"/>
              <a:ea typeface="Average"/>
              <a:cs typeface="Average"/>
              <a:sym typeface="Average"/>
            </a:endParaRPr>
          </a:p>
          <a:p>
            <a:pPr indent="0" lvl="0" marL="0" rtl="0" algn="ctr">
              <a:spcBef>
                <a:spcPts val="0"/>
              </a:spcBef>
              <a:spcAft>
                <a:spcPts val="0"/>
              </a:spcAft>
              <a:buNone/>
            </a:pPr>
            <a:r>
              <a:rPr b="1" lang="en" sz="2200">
                <a:solidFill>
                  <a:srgbClr val="FFFFFF"/>
                </a:solidFill>
                <a:latin typeface="Average"/>
                <a:ea typeface="Average"/>
                <a:cs typeface="Average"/>
                <a:sym typeface="Average"/>
              </a:rPr>
              <a:t>Vs.</a:t>
            </a:r>
            <a:endParaRPr b="1" sz="2200">
              <a:solidFill>
                <a:srgbClr val="FFFFFF"/>
              </a:solidFill>
              <a:latin typeface="Average"/>
              <a:ea typeface="Average"/>
              <a:cs typeface="Average"/>
              <a:sym typeface="Average"/>
            </a:endParaRPr>
          </a:p>
          <a:p>
            <a:pPr indent="0" lvl="0" marL="0" rtl="0" algn="ctr">
              <a:spcBef>
                <a:spcPts val="0"/>
              </a:spcBef>
              <a:spcAft>
                <a:spcPts val="0"/>
              </a:spcAft>
              <a:buNone/>
            </a:pPr>
            <a:r>
              <a:rPr b="1" lang="en" sz="2200">
                <a:solidFill>
                  <a:srgbClr val="FFFFFF"/>
                </a:solidFill>
                <a:latin typeface="Average"/>
                <a:ea typeface="Average"/>
                <a:cs typeface="Average"/>
                <a:sym typeface="Average"/>
              </a:rPr>
              <a:t>Awareness</a:t>
            </a:r>
            <a:endParaRPr b="1" sz="2200">
              <a:solidFill>
                <a:srgbClr val="FFFFFF"/>
              </a:solidFill>
              <a:latin typeface="Average"/>
              <a:ea typeface="Average"/>
              <a:cs typeface="Average"/>
              <a:sym typeface="Average"/>
            </a:endParaRPr>
          </a:p>
        </p:txBody>
      </p:sp>
      <p:sp>
        <p:nvSpPr>
          <p:cNvPr id="156" name="Google Shape;156;p20"/>
          <p:cNvSpPr/>
          <p:nvPr/>
        </p:nvSpPr>
        <p:spPr>
          <a:xfrm>
            <a:off x="3074050" y="3376850"/>
            <a:ext cx="165600" cy="175200"/>
          </a:xfrm>
          <a:prstGeom prst="ellipse">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0"/>
          <p:cNvSpPr/>
          <p:nvPr/>
        </p:nvSpPr>
        <p:spPr>
          <a:xfrm>
            <a:off x="3324650" y="3129850"/>
            <a:ext cx="165600" cy="175200"/>
          </a:xfrm>
          <a:prstGeom prst="ellipse">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0"/>
          <p:cNvSpPr/>
          <p:nvPr/>
        </p:nvSpPr>
        <p:spPr>
          <a:xfrm>
            <a:off x="3028950" y="2902325"/>
            <a:ext cx="165600" cy="175200"/>
          </a:xfrm>
          <a:prstGeom prst="ellipse">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0"/>
          <p:cNvSpPr/>
          <p:nvPr/>
        </p:nvSpPr>
        <p:spPr>
          <a:xfrm>
            <a:off x="3551525" y="3376850"/>
            <a:ext cx="165600" cy="175200"/>
          </a:xfrm>
          <a:prstGeom prst="ellipse">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0"/>
          <p:cNvSpPr/>
          <p:nvPr/>
        </p:nvSpPr>
        <p:spPr>
          <a:xfrm>
            <a:off x="5143350" y="3305050"/>
            <a:ext cx="165600" cy="175200"/>
          </a:xfrm>
          <a:prstGeom prst="ellipse">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0"/>
          <p:cNvSpPr/>
          <p:nvPr/>
        </p:nvSpPr>
        <p:spPr>
          <a:xfrm>
            <a:off x="5522050" y="972875"/>
            <a:ext cx="165600" cy="175200"/>
          </a:xfrm>
          <a:prstGeom prst="ellipse">
            <a:avLst/>
          </a:pr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0"/>
          <p:cNvSpPr/>
          <p:nvPr/>
        </p:nvSpPr>
        <p:spPr>
          <a:xfrm>
            <a:off x="5742700" y="797675"/>
            <a:ext cx="165600" cy="175200"/>
          </a:xfrm>
          <a:prstGeom prst="ellipse">
            <a:avLst/>
          </a:pr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0"/>
          <p:cNvSpPr/>
          <p:nvPr/>
        </p:nvSpPr>
        <p:spPr>
          <a:xfrm>
            <a:off x="5549575" y="699950"/>
            <a:ext cx="165600" cy="175200"/>
          </a:xfrm>
          <a:prstGeom prst="ellipse">
            <a:avLst/>
          </a:pr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0"/>
          <p:cNvSpPr/>
          <p:nvPr/>
        </p:nvSpPr>
        <p:spPr>
          <a:xfrm>
            <a:off x="5356450" y="797675"/>
            <a:ext cx="165600" cy="175200"/>
          </a:xfrm>
          <a:prstGeom prst="ellipse">
            <a:avLst/>
          </a:pr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0"/>
          <p:cNvSpPr/>
          <p:nvPr/>
        </p:nvSpPr>
        <p:spPr>
          <a:xfrm flipH="1">
            <a:off x="5908300" y="2692300"/>
            <a:ext cx="165600" cy="175200"/>
          </a:xfrm>
          <a:prstGeom prst="ellipse">
            <a:avLst/>
          </a:pr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0"/>
          <p:cNvSpPr/>
          <p:nvPr/>
        </p:nvSpPr>
        <p:spPr>
          <a:xfrm>
            <a:off x="5935825" y="699950"/>
            <a:ext cx="165600" cy="175200"/>
          </a:xfrm>
          <a:prstGeom prst="ellipse">
            <a:avLst/>
          </a:pr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0"/>
          <p:cNvSpPr txBox="1"/>
          <p:nvPr/>
        </p:nvSpPr>
        <p:spPr>
          <a:xfrm>
            <a:off x="6871400" y="3376850"/>
            <a:ext cx="2051100" cy="13416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rage"/>
                <a:ea typeface="Average"/>
                <a:cs typeface="Average"/>
                <a:sym typeface="Average"/>
              </a:rPr>
              <a:t>Key:</a:t>
            </a:r>
            <a:endParaRPr>
              <a:latin typeface="Average"/>
              <a:ea typeface="Average"/>
              <a:cs typeface="Average"/>
              <a:sym typeface="Average"/>
            </a:endParaRPr>
          </a:p>
          <a:p>
            <a:pPr indent="0" lvl="0" marL="0" rtl="0" algn="l">
              <a:spcBef>
                <a:spcPts val="0"/>
              </a:spcBef>
              <a:spcAft>
                <a:spcPts val="0"/>
              </a:spcAft>
              <a:buNone/>
            </a:pPr>
            <a:r>
              <a:t/>
            </a:r>
            <a:endParaRPr>
              <a:latin typeface="Average"/>
              <a:ea typeface="Average"/>
              <a:cs typeface="Average"/>
              <a:sym typeface="Average"/>
            </a:endParaRPr>
          </a:p>
          <a:p>
            <a:pPr indent="0" lvl="0" marL="0" rtl="0" algn="l">
              <a:spcBef>
                <a:spcPts val="0"/>
              </a:spcBef>
              <a:spcAft>
                <a:spcPts val="0"/>
              </a:spcAft>
              <a:buNone/>
            </a:pPr>
            <a:r>
              <a:rPr lang="en">
                <a:solidFill>
                  <a:schemeClr val="dk1"/>
                </a:solidFill>
                <a:latin typeface="Average"/>
                <a:ea typeface="Average"/>
                <a:cs typeface="Average"/>
                <a:sym typeface="Average"/>
              </a:rPr>
              <a:t>     </a:t>
            </a:r>
            <a:r>
              <a:rPr lang="en">
                <a:solidFill>
                  <a:schemeClr val="dk1"/>
                </a:solidFill>
                <a:latin typeface="Average"/>
                <a:ea typeface="Average"/>
                <a:cs typeface="Average"/>
                <a:sym typeface="Average"/>
              </a:rPr>
              <a:t>Female Interviewees</a:t>
            </a:r>
            <a:endParaRPr>
              <a:solidFill>
                <a:schemeClr val="dk1"/>
              </a:solidFill>
              <a:latin typeface="Average"/>
              <a:ea typeface="Average"/>
              <a:cs typeface="Average"/>
              <a:sym typeface="Average"/>
            </a:endParaRPr>
          </a:p>
          <a:p>
            <a:pPr indent="0" lvl="0" marL="0" rtl="0" algn="l">
              <a:spcBef>
                <a:spcPts val="0"/>
              </a:spcBef>
              <a:spcAft>
                <a:spcPts val="0"/>
              </a:spcAft>
              <a:buClr>
                <a:schemeClr val="dk1"/>
              </a:buClr>
              <a:buSzPts val="1100"/>
              <a:buFont typeface="Arial"/>
              <a:buNone/>
            </a:pPr>
            <a:r>
              <a:rPr lang="en">
                <a:solidFill>
                  <a:schemeClr val="dk1"/>
                </a:solidFill>
                <a:latin typeface="Average"/>
                <a:ea typeface="Average"/>
                <a:cs typeface="Average"/>
                <a:sym typeface="Average"/>
              </a:rPr>
              <a:t> </a:t>
            </a:r>
            <a:endParaRPr>
              <a:solidFill>
                <a:schemeClr val="dk1"/>
              </a:solidFill>
              <a:latin typeface="Average"/>
              <a:ea typeface="Average"/>
              <a:cs typeface="Average"/>
              <a:sym typeface="Average"/>
            </a:endParaRPr>
          </a:p>
          <a:p>
            <a:pPr indent="0" lvl="0" marL="0" rtl="0" algn="l">
              <a:spcBef>
                <a:spcPts val="0"/>
              </a:spcBef>
              <a:spcAft>
                <a:spcPts val="0"/>
              </a:spcAft>
              <a:buClr>
                <a:schemeClr val="dk1"/>
              </a:buClr>
              <a:buSzPts val="1100"/>
              <a:buFont typeface="Arial"/>
              <a:buNone/>
            </a:pPr>
            <a:r>
              <a:rPr lang="en">
                <a:solidFill>
                  <a:schemeClr val="dk1"/>
                </a:solidFill>
                <a:latin typeface="Average"/>
                <a:ea typeface="Average"/>
                <a:cs typeface="Average"/>
                <a:sym typeface="Average"/>
              </a:rPr>
              <a:t>     Male Interviewees</a:t>
            </a:r>
            <a:endParaRPr>
              <a:latin typeface="Average"/>
              <a:ea typeface="Average"/>
              <a:cs typeface="Average"/>
              <a:sym typeface="Average"/>
            </a:endParaRPr>
          </a:p>
          <a:p>
            <a:pPr indent="0" lvl="0" marL="0" rtl="0" algn="l">
              <a:spcBef>
                <a:spcPts val="0"/>
              </a:spcBef>
              <a:spcAft>
                <a:spcPts val="0"/>
              </a:spcAft>
              <a:buNone/>
            </a:pPr>
            <a:r>
              <a:t/>
            </a:r>
            <a:endParaRPr>
              <a:latin typeface="Average"/>
              <a:ea typeface="Average"/>
              <a:cs typeface="Average"/>
              <a:sym typeface="Average"/>
            </a:endParaRPr>
          </a:p>
        </p:txBody>
      </p:sp>
      <p:sp>
        <p:nvSpPr>
          <p:cNvPr id="168" name="Google Shape;168;p20"/>
          <p:cNvSpPr/>
          <p:nvPr/>
        </p:nvSpPr>
        <p:spPr>
          <a:xfrm>
            <a:off x="6952450" y="3925975"/>
            <a:ext cx="165600" cy="175200"/>
          </a:xfrm>
          <a:prstGeom prst="ellipse">
            <a:avLst/>
          </a:pr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0"/>
          <p:cNvSpPr/>
          <p:nvPr/>
        </p:nvSpPr>
        <p:spPr>
          <a:xfrm>
            <a:off x="6952450" y="4326225"/>
            <a:ext cx="165600" cy="175200"/>
          </a:xfrm>
          <a:prstGeom prst="ellipse">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pic>
        <p:nvPicPr>
          <p:cNvPr id="174" name="Google Shape;174;p21"/>
          <p:cNvPicPr preferRelativeResize="0"/>
          <p:nvPr/>
        </p:nvPicPr>
        <p:blipFill>
          <a:blip r:embed="rId3">
            <a:alphaModFix/>
          </a:blip>
          <a:stretch>
            <a:fillRect/>
          </a:stretch>
        </p:blipFill>
        <p:spPr>
          <a:xfrm>
            <a:off x="0" y="0"/>
            <a:ext cx="9144000" cy="5143500"/>
          </a:xfrm>
          <a:prstGeom prst="rect">
            <a:avLst/>
          </a:prstGeom>
          <a:noFill/>
          <a:ln>
            <a:noFill/>
          </a:ln>
        </p:spPr>
      </p:pic>
      <p:sp>
        <p:nvSpPr>
          <p:cNvPr id="175" name="Google Shape;175;p21"/>
          <p:cNvSpPr txBox="1"/>
          <p:nvPr/>
        </p:nvSpPr>
        <p:spPr>
          <a:xfrm>
            <a:off x="2138850" y="1762500"/>
            <a:ext cx="4866300" cy="161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6000">
                <a:solidFill>
                  <a:srgbClr val="FFFFFF"/>
                </a:solidFill>
                <a:latin typeface="Average"/>
                <a:ea typeface="Average"/>
                <a:cs typeface="Average"/>
                <a:sym typeface="Average"/>
              </a:rPr>
              <a:t>Opportunity</a:t>
            </a:r>
            <a:endParaRPr sz="6000">
              <a:solidFill>
                <a:srgbClr val="FFFFFF"/>
              </a:solidFill>
              <a:latin typeface="Average"/>
              <a:ea typeface="Average"/>
              <a:cs typeface="Average"/>
              <a:sym typeface="Average"/>
            </a:endParaRPr>
          </a:p>
          <a:p>
            <a:pPr indent="0" lvl="0" marL="0" rtl="0" algn="ctr">
              <a:spcBef>
                <a:spcPts val="0"/>
              </a:spcBef>
              <a:spcAft>
                <a:spcPts val="0"/>
              </a:spcAft>
              <a:buNone/>
            </a:pPr>
            <a:r>
              <a:rPr lang="en" sz="6000">
                <a:solidFill>
                  <a:srgbClr val="FFFFFF"/>
                </a:solidFill>
                <a:latin typeface="Average"/>
                <a:ea typeface="Average"/>
                <a:cs typeface="Average"/>
                <a:sym typeface="Average"/>
              </a:rPr>
              <a:t>Areas</a:t>
            </a:r>
            <a:endParaRPr sz="6000">
              <a:solidFill>
                <a:srgbClr val="FFFFFF"/>
              </a:solidFill>
              <a:latin typeface="Average"/>
              <a:ea typeface="Average"/>
              <a:cs typeface="Average"/>
              <a:sym typeface="Averag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pic>
        <p:nvPicPr>
          <p:cNvPr id="180" name="Google Shape;180;p22"/>
          <p:cNvPicPr preferRelativeResize="0"/>
          <p:nvPr/>
        </p:nvPicPr>
        <p:blipFill>
          <a:blip r:embed="rId4">
            <a:alphaModFix/>
          </a:blip>
          <a:stretch>
            <a:fillRect/>
          </a:stretch>
        </p:blipFill>
        <p:spPr>
          <a:xfrm>
            <a:off x="0" y="0"/>
            <a:ext cx="9144000" cy="5143500"/>
          </a:xfrm>
          <a:prstGeom prst="rect">
            <a:avLst/>
          </a:prstGeom>
          <a:noFill/>
          <a:ln>
            <a:noFill/>
          </a:ln>
        </p:spPr>
      </p:pic>
      <p:sp>
        <p:nvSpPr>
          <p:cNvPr id="181" name="Google Shape;181;p22"/>
          <p:cNvSpPr txBox="1"/>
          <p:nvPr/>
        </p:nvSpPr>
        <p:spPr>
          <a:xfrm>
            <a:off x="6238200" y="1306625"/>
            <a:ext cx="2802600" cy="106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Average"/>
                <a:ea typeface="Average"/>
                <a:cs typeface="Average"/>
                <a:sym typeface="Average"/>
              </a:rPr>
              <a:t>Encouraging researchers and students through funding and workshops</a:t>
            </a:r>
            <a:endParaRPr sz="1800">
              <a:latin typeface="Average"/>
              <a:ea typeface="Average"/>
              <a:cs typeface="Average"/>
              <a:sym typeface="Average"/>
            </a:endParaRPr>
          </a:p>
        </p:txBody>
      </p:sp>
      <p:sp>
        <p:nvSpPr>
          <p:cNvPr id="182" name="Google Shape;182;p22"/>
          <p:cNvSpPr txBox="1"/>
          <p:nvPr/>
        </p:nvSpPr>
        <p:spPr>
          <a:xfrm>
            <a:off x="3207900" y="1306625"/>
            <a:ext cx="2728200" cy="106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verage"/>
                <a:ea typeface="Average"/>
                <a:cs typeface="Average"/>
                <a:sym typeface="Average"/>
              </a:rPr>
              <a:t>Research on Environmentally Friendly Sanitary Products</a:t>
            </a:r>
            <a:endParaRPr sz="1800">
              <a:solidFill>
                <a:schemeClr val="dk1"/>
              </a:solidFill>
              <a:latin typeface="Average"/>
              <a:ea typeface="Average"/>
              <a:cs typeface="Average"/>
              <a:sym typeface="Average"/>
            </a:endParaRPr>
          </a:p>
          <a:p>
            <a:pPr indent="0" lvl="0" marL="0" rtl="0" algn="l">
              <a:spcBef>
                <a:spcPts val="0"/>
              </a:spcBef>
              <a:spcAft>
                <a:spcPts val="0"/>
              </a:spcAft>
              <a:buNone/>
            </a:pPr>
            <a:r>
              <a:t/>
            </a:r>
            <a:endParaRPr sz="1800">
              <a:latin typeface="Average"/>
              <a:ea typeface="Average"/>
              <a:cs typeface="Average"/>
              <a:sym typeface="Average"/>
            </a:endParaRPr>
          </a:p>
        </p:txBody>
      </p:sp>
      <p:cxnSp>
        <p:nvCxnSpPr>
          <p:cNvPr id="183" name="Google Shape;183;p22"/>
          <p:cNvCxnSpPr/>
          <p:nvPr/>
        </p:nvCxnSpPr>
        <p:spPr>
          <a:xfrm>
            <a:off x="6020850" y="1216800"/>
            <a:ext cx="24000" cy="2355900"/>
          </a:xfrm>
          <a:prstGeom prst="straightConnector1">
            <a:avLst/>
          </a:prstGeom>
          <a:noFill/>
          <a:ln cap="flat" cmpd="sng" w="19050">
            <a:solidFill>
              <a:srgbClr val="434343"/>
            </a:solidFill>
            <a:prstDash val="solid"/>
            <a:round/>
            <a:headEnd len="med" w="med" type="none"/>
            <a:tailEnd len="med" w="med" type="none"/>
          </a:ln>
        </p:spPr>
      </p:cxnSp>
      <p:sp>
        <p:nvSpPr>
          <p:cNvPr id="184" name="Google Shape;184;p22"/>
          <p:cNvSpPr txBox="1"/>
          <p:nvPr/>
        </p:nvSpPr>
        <p:spPr>
          <a:xfrm>
            <a:off x="3207900" y="2537975"/>
            <a:ext cx="2901000" cy="122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verage"/>
                <a:ea typeface="Average"/>
                <a:cs typeface="Average"/>
                <a:sym typeface="Average"/>
              </a:rPr>
              <a:t>Increase awareness and accessibility about the available products and their pros/cons.</a:t>
            </a:r>
            <a:endParaRPr sz="1800">
              <a:latin typeface="Average"/>
              <a:ea typeface="Average"/>
              <a:cs typeface="Average"/>
              <a:sym typeface="Average"/>
            </a:endParaRPr>
          </a:p>
        </p:txBody>
      </p:sp>
      <p:sp>
        <p:nvSpPr>
          <p:cNvPr id="185" name="Google Shape;185;p22"/>
          <p:cNvSpPr txBox="1"/>
          <p:nvPr/>
        </p:nvSpPr>
        <p:spPr>
          <a:xfrm>
            <a:off x="6238200" y="2571750"/>
            <a:ext cx="2171100" cy="5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Average"/>
                <a:ea typeface="Average"/>
                <a:cs typeface="Average"/>
                <a:sym typeface="Average"/>
              </a:rPr>
              <a:t>Move forward in society as well as local community</a:t>
            </a:r>
            <a:endParaRPr sz="1800">
              <a:latin typeface="Average"/>
              <a:ea typeface="Average"/>
              <a:cs typeface="Average"/>
              <a:sym typeface="Average"/>
            </a:endParaRPr>
          </a:p>
        </p:txBody>
      </p:sp>
      <p:sp>
        <p:nvSpPr>
          <p:cNvPr id="186" name="Google Shape;186;p22"/>
          <p:cNvSpPr txBox="1"/>
          <p:nvPr/>
        </p:nvSpPr>
        <p:spPr>
          <a:xfrm>
            <a:off x="3062250" y="3926225"/>
            <a:ext cx="5941200" cy="99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Average"/>
                <a:ea typeface="Average"/>
                <a:cs typeface="Average"/>
                <a:sym typeface="Average"/>
              </a:rPr>
              <a:t>Examples of completed research studies: </a:t>
            </a:r>
            <a:endParaRPr sz="1200">
              <a:latin typeface="Average"/>
              <a:ea typeface="Average"/>
              <a:cs typeface="Average"/>
              <a:sym typeface="Average"/>
            </a:endParaRPr>
          </a:p>
          <a:p>
            <a:pPr indent="-304800" lvl="0" marL="457200" rtl="0" algn="l">
              <a:spcBef>
                <a:spcPts val="0"/>
              </a:spcBef>
              <a:spcAft>
                <a:spcPts val="0"/>
              </a:spcAft>
              <a:buSzPts val="1200"/>
              <a:buFont typeface="Average"/>
              <a:buAutoNum type="arabicPeriod"/>
            </a:pPr>
            <a:r>
              <a:rPr lang="en" sz="1200" u="sng">
                <a:solidFill>
                  <a:schemeClr val="hlink"/>
                </a:solidFill>
                <a:latin typeface="Calibri"/>
                <a:ea typeface="Calibri"/>
                <a:cs typeface="Calibri"/>
                <a:sym typeface="Calibri"/>
                <a:hlinkClick r:id="rId5"/>
              </a:rPr>
              <a:t>“A Study into Public Awareness of the Environmental Impact of Menstrual Products and Product Choice,” Elizabeth Peberdy et. al.</a:t>
            </a:r>
            <a:endParaRPr sz="1200">
              <a:latin typeface="Average"/>
              <a:ea typeface="Average"/>
              <a:cs typeface="Average"/>
              <a:sym typeface="Average"/>
            </a:endParaRPr>
          </a:p>
          <a:p>
            <a:pPr indent="-304800" lvl="0" marL="457200" rtl="0" algn="l">
              <a:spcBef>
                <a:spcPts val="0"/>
              </a:spcBef>
              <a:spcAft>
                <a:spcPts val="0"/>
              </a:spcAft>
              <a:buSzPts val="1200"/>
              <a:buFont typeface="Average"/>
              <a:buAutoNum type="arabicPeriod"/>
            </a:pPr>
            <a:r>
              <a:rPr lang="en" sz="1200" u="sng">
                <a:solidFill>
                  <a:schemeClr val="hlink"/>
                </a:solidFill>
                <a:latin typeface="Calibri"/>
                <a:ea typeface="Calibri"/>
                <a:cs typeface="Calibri"/>
                <a:sym typeface="Calibri"/>
                <a:hlinkClick r:id="rId6"/>
              </a:rPr>
              <a:t>“Menstrual Equity in Public Higher Education,” Sara Darwish, NCSU.</a:t>
            </a:r>
            <a:endParaRPr sz="1200">
              <a:latin typeface="Average"/>
              <a:ea typeface="Average"/>
              <a:cs typeface="Average"/>
              <a:sym typeface="Average"/>
            </a:endParaRPr>
          </a:p>
        </p:txBody>
      </p:sp>
      <p:sp>
        <p:nvSpPr>
          <p:cNvPr id="187" name="Google Shape;187;p22"/>
          <p:cNvSpPr txBox="1"/>
          <p:nvPr/>
        </p:nvSpPr>
        <p:spPr>
          <a:xfrm>
            <a:off x="1305725" y="1216800"/>
            <a:ext cx="477900" cy="78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a:solidFill>
                  <a:srgbClr val="FFFFFF"/>
                </a:solidFill>
                <a:latin typeface="Average"/>
                <a:ea typeface="Average"/>
                <a:cs typeface="Average"/>
                <a:sym typeface="Average"/>
              </a:rPr>
              <a:t>1</a:t>
            </a:r>
            <a:endParaRPr sz="3600">
              <a:solidFill>
                <a:srgbClr val="FFFFFF"/>
              </a:solidFill>
              <a:latin typeface="Average"/>
              <a:ea typeface="Average"/>
              <a:cs typeface="Average"/>
              <a:sym typeface="Average"/>
            </a:endParaRPr>
          </a:p>
        </p:txBody>
      </p:sp>
      <p:sp>
        <p:nvSpPr>
          <p:cNvPr id="188" name="Google Shape;188;p22"/>
          <p:cNvSpPr txBox="1"/>
          <p:nvPr/>
        </p:nvSpPr>
        <p:spPr>
          <a:xfrm>
            <a:off x="1305725" y="2833625"/>
            <a:ext cx="477900" cy="78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a:solidFill>
                  <a:srgbClr val="FFFFFF"/>
                </a:solidFill>
                <a:latin typeface="Average"/>
                <a:ea typeface="Average"/>
                <a:cs typeface="Average"/>
                <a:sym typeface="Average"/>
              </a:rPr>
              <a:t>2</a:t>
            </a:r>
            <a:endParaRPr sz="3600">
              <a:solidFill>
                <a:srgbClr val="FFFFFF"/>
              </a:solidFill>
              <a:latin typeface="Average"/>
              <a:ea typeface="Average"/>
              <a:cs typeface="Average"/>
              <a:sym typeface="Average"/>
            </a:endParaRPr>
          </a:p>
        </p:txBody>
      </p:sp>
      <p:sp>
        <p:nvSpPr>
          <p:cNvPr id="189" name="Google Shape;189;p22"/>
          <p:cNvSpPr txBox="1"/>
          <p:nvPr/>
        </p:nvSpPr>
        <p:spPr>
          <a:xfrm>
            <a:off x="3107175" y="277425"/>
            <a:ext cx="5626200" cy="71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a:solidFill>
                  <a:srgbClr val="666666"/>
                </a:solidFill>
                <a:latin typeface="Average"/>
                <a:ea typeface="Average"/>
                <a:cs typeface="Average"/>
                <a:sym typeface="Average"/>
              </a:rPr>
              <a:t>Opportunity Areas</a:t>
            </a:r>
            <a:endParaRPr sz="3600">
              <a:solidFill>
                <a:srgbClr val="666666"/>
              </a:solidFill>
              <a:latin typeface="Average"/>
              <a:ea typeface="Average"/>
              <a:cs typeface="Average"/>
              <a:sym typeface="Average"/>
            </a:endParaRPr>
          </a:p>
        </p:txBody>
      </p:sp>
    </p:spTree>
  </p:cSld>
  <p:clrMapOvr>
    <a:masterClrMapping/>
  </p:clrMapOvr>
</p:sld>
</file>

<file path=ppt/theme/theme1.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C9D0F2"/>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